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311" r:id="rId3"/>
    <p:sldId id="312" r:id="rId4"/>
    <p:sldId id="319" r:id="rId5"/>
    <p:sldId id="273" r:id="rId6"/>
    <p:sldId id="313" r:id="rId7"/>
    <p:sldId id="314" r:id="rId8"/>
    <p:sldId id="318" r:id="rId9"/>
    <p:sldId id="277" r:id="rId10"/>
    <p:sldId id="278" r:id="rId11"/>
    <p:sldId id="279" r:id="rId12"/>
    <p:sldId id="280" r:id="rId13"/>
    <p:sldId id="315" r:id="rId14"/>
    <p:sldId id="282" r:id="rId15"/>
    <p:sldId id="283" r:id="rId16"/>
    <p:sldId id="284" r:id="rId17"/>
    <p:sldId id="316" r:id="rId18"/>
    <p:sldId id="300" r:id="rId19"/>
    <p:sldId id="321" r:id="rId20"/>
    <p:sldId id="317" r:id="rId21"/>
    <p:sldId id="320" r:id="rId22"/>
    <p:sldId id="262" r:id="rId23"/>
    <p:sldId id="30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3B5"/>
    <a:srgbClr val="598CBB"/>
    <a:srgbClr val="6C9AC3"/>
    <a:srgbClr val="80BE63"/>
    <a:srgbClr val="E28F41"/>
    <a:srgbClr val="FA4616"/>
    <a:srgbClr val="0021A5"/>
    <a:srgbClr val="6666FF"/>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90" autoAdjust="0"/>
    <p:restoredTop sz="55772" autoAdjust="0"/>
  </p:normalViewPr>
  <p:slideViewPr>
    <p:cSldViewPr snapToGrid="0" showGuides="1">
      <p:cViewPr varScale="1">
        <p:scale>
          <a:sx n="41" d="100"/>
          <a:sy n="41" d="100"/>
        </p:scale>
        <p:origin x="820" y="32"/>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8/17/2021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Palatino Linotype" panose="02040502050505030304" pitchFamily="18" charset="0"/>
              </a:rPr>
              <a:t>Hello and welcome to: “Frontiers of AI</a:t>
            </a:r>
          </a:p>
          <a:p>
            <a:endParaRPr lang="en-US" dirty="0">
              <a:latin typeface="Palatino Linotype" panose="02040502050505030304" pitchFamily="18" charset="0"/>
            </a:endParaRPr>
          </a:p>
          <a:p>
            <a:r>
              <a:rPr lang="en-US" dirty="0">
                <a:latin typeface="Palatino Linotype" panose="02040502050505030304" pitchFamily="18" charset="0"/>
              </a:rPr>
              <a:t>In this class, we will explore the question of AI and its relationship to our world.  We created this class specifically for STUDENTS who are curious about AI but wonder how it applies to the program of study they are presently engaged in.  The great news is that you do not need to have a strong technical or mathematical background to do interesting AI-enabled research.  Our motto is: AI for Everyone!</a:t>
            </a:r>
          </a:p>
          <a:p>
            <a:endParaRPr lang="en-US" dirty="0">
              <a:latin typeface="Palatino Linotype" panose="02040502050505030304" pitchFamily="18" charset="0"/>
            </a:endParaRPr>
          </a:p>
          <a:p>
            <a:r>
              <a:rPr lang="en-US" dirty="0">
                <a:latin typeface="Palatino Linotype" panose="02040502050505030304" pitchFamily="18" charset="0"/>
              </a:rPr>
              <a:t>So, let’s start with some basic definitions…</a:t>
            </a: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58F3-611E-0A43-B3C9-D4AEF342C6B0}"/>
              </a:ext>
            </a:extLst>
          </p:cNvPr>
          <p:cNvSpPr txBox="1">
            <a:spLocks noGrp="1"/>
          </p:cNvSpPr>
          <p:nvPr>
            <p:ph type="sldNum" sz="quarter" idx="5"/>
          </p:nvPr>
        </p:nvSpPr>
        <p:spPr>
          <a:ln/>
        </p:spPr>
        <p:txBody>
          <a:bodyPr lIns="0" tIns="0" rIns="0" bIns="0" anchor="b" anchorCtr="0">
            <a:noAutofit/>
          </a:bodyPr>
          <a:lstStyle/>
          <a:p>
            <a:pPr lvl="0"/>
            <a:fld id="{250A3456-1ADA-A944-83A9-66ECA9E03D77}" type="slidenum">
              <a:t>10</a:t>
            </a:fld>
            <a:endParaRPr lang="en-US"/>
          </a:p>
        </p:txBody>
      </p:sp>
      <p:sp>
        <p:nvSpPr>
          <p:cNvPr id="2" name="Slide Image Placeholder 1">
            <a:extLst>
              <a:ext uri="{FF2B5EF4-FFF2-40B4-BE49-F238E27FC236}">
                <a16:creationId xmlns:a16="http://schemas.microsoft.com/office/drawing/2014/main" id="{6CEBC7BC-01DB-1A4B-8BA0-80A58E78EFF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A78CC15-BB9B-3B42-831B-05A94A269F6C}"/>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64D2EF-991A-7A4D-A4FD-C5878735C0E6}"/>
              </a:ext>
            </a:extLst>
          </p:cNvPr>
          <p:cNvSpPr txBox="1">
            <a:spLocks noGrp="1"/>
          </p:cNvSpPr>
          <p:nvPr>
            <p:ph type="sldNum" sz="quarter" idx="5"/>
          </p:nvPr>
        </p:nvSpPr>
        <p:spPr>
          <a:ln/>
        </p:spPr>
        <p:txBody>
          <a:bodyPr lIns="0" tIns="0" rIns="0" bIns="0" anchor="b" anchorCtr="0">
            <a:noAutofit/>
          </a:bodyPr>
          <a:lstStyle/>
          <a:p>
            <a:pPr lvl="0"/>
            <a:fld id="{C16A0211-D45D-D24D-81CB-AB49C810F3A5}" type="slidenum">
              <a:t>11</a:t>
            </a:fld>
            <a:endParaRPr lang="en-US"/>
          </a:p>
        </p:txBody>
      </p:sp>
      <p:sp>
        <p:nvSpPr>
          <p:cNvPr id="2" name="Slide Image Placeholder 1">
            <a:extLst>
              <a:ext uri="{FF2B5EF4-FFF2-40B4-BE49-F238E27FC236}">
                <a16:creationId xmlns:a16="http://schemas.microsoft.com/office/drawing/2014/main" id="{72817429-E67E-B042-B8A4-1E4C9CA541D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0D99CC5-FCBF-F341-9336-AB415FCAD0B9}"/>
              </a:ext>
            </a:extLst>
          </p:cNvPr>
          <p:cNvSpPr txBox="1">
            <a:spLocks noGrp="1"/>
          </p:cNvSpPr>
          <p:nvPr>
            <p:ph type="body" sz="quarter" idx="1"/>
          </p:nvPr>
        </p:nvSpPr>
        <p:spPr/>
        <p:txBody>
          <a:bodyPr>
            <a:spAutoFit/>
          </a:bodyPr>
          <a:lstStyle/>
          <a:p>
            <a:r>
              <a:rPr lang="en-US" dirty="0"/>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DFBC9E-C87D-C14A-8E33-4363EED58481}"/>
              </a:ext>
            </a:extLst>
          </p:cNvPr>
          <p:cNvSpPr txBox="1">
            <a:spLocks noGrp="1"/>
          </p:cNvSpPr>
          <p:nvPr>
            <p:ph type="sldNum" sz="quarter" idx="5"/>
          </p:nvPr>
        </p:nvSpPr>
        <p:spPr>
          <a:ln/>
        </p:spPr>
        <p:txBody>
          <a:bodyPr lIns="0" tIns="0" rIns="0" bIns="0" anchor="b" anchorCtr="0">
            <a:noAutofit/>
          </a:bodyPr>
          <a:lstStyle/>
          <a:p>
            <a:pPr lvl="0"/>
            <a:fld id="{28617098-796D-7F48-B923-0BD926145488}" type="slidenum">
              <a:t>12</a:t>
            </a:fld>
            <a:endParaRPr lang="en-US"/>
          </a:p>
        </p:txBody>
      </p:sp>
      <p:sp>
        <p:nvSpPr>
          <p:cNvPr id="2" name="Slide Image Placeholder 1">
            <a:extLst>
              <a:ext uri="{FF2B5EF4-FFF2-40B4-BE49-F238E27FC236}">
                <a16:creationId xmlns:a16="http://schemas.microsoft.com/office/drawing/2014/main" id="{CBA6203B-83F3-8841-BDB3-F9CA86EF1DC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C20BC7F-E72F-F34C-8596-239FEB3E94B1}"/>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FC190-6753-A142-8806-DE2AD124BA7A}"/>
              </a:ext>
            </a:extLst>
          </p:cNvPr>
          <p:cNvSpPr txBox="1">
            <a:spLocks noGrp="1"/>
          </p:cNvSpPr>
          <p:nvPr>
            <p:ph type="sldNum" sz="quarter" idx="5"/>
          </p:nvPr>
        </p:nvSpPr>
        <p:spPr>
          <a:ln/>
        </p:spPr>
        <p:txBody>
          <a:bodyPr lIns="0" tIns="0" rIns="0" bIns="0" anchor="b" anchorCtr="0">
            <a:noAutofit/>
          </a:bodyPr>
          <a:lstStyle/>
          <a:p>
            <a:pPr lvl="0"/>
            <a:fld id="{13901E83-3878-6A49-80C7-92AFF195DB7E}" type="slidenum">
              <a:t>13</a:t>
            </a:fld>
            <a:endParaRPr lang="en-US"/>
          </a:p>
        </p:txBody>
      </p:sp>
      <p:sp>
        <p:nvSpPr>
          <p:cNvPr id="2" name="Slide Image Placeholder 1">
            <a:extLst>
              <a:ext uri="{FF2B5EF4-FFF2-40B4-BE49-F238E27FC236}">
                <a16:creationId xmlns:a16="http://schemas.microsoft.com/office/drawing/2014/main" id="{90D34251-8482-9145-9B94-FB237553082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B201C06-B75E-F842-B4E6-4202280BA484}"/>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6A0E56-C3AE-9E47-8EBD-87EDB30662FF}"/>
              </a:ext>
            </a:extLst>
          </p:cNvPr>
          <p:cNvSpPr txBox="1">
            <a:spLocks noGrp="1"/>
          </p:cNvSpPr>
          <p:nvPr>
            <p:ph type="sldNum" sz="quarter" idx="5"/>
          </p:nvPr>
        </p:nvSpPr>
        <p:spPr>
          <a:ln/>
        </p:spPr>
        <p:txBody>
          <a:bodyPr lIns="0" tIns="0" rIns="0" bIns="0" anchor="b" anchorCtr="0">
            <a:noAutofit/>
          </a:bodyPr>
          <a:lstStyle/>
          <a:p>
            <a:pPr lvl="0"/>
            <a:fld id="{34C69F0C-2D21-B840-AE08-2AEC1D2C149F}" type="slidenum">
              <a:t>14</a:t>
            </a:fld>
            <a:endParaRPr lang="en-US"/>
          </a:p>
        </p:txBody>
      </p:sp>
      <p:sp>
        <p:nvSpPr>
          <p:cNvPr id="2" name="Slide Image Placeholder 1">
            <a:extLst>
              <a:ext uri="{FF2B5EF4-FFF2-40B4-BE49-F238E27FC236}">
                <a16:creationId xmlns:a16="http://schemas.microsoft.com/office/drawing/2014/main" id="{F737E5F2-AC2C-8D43-A86B-4AE8274EADB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9AAA0BE-F548-3E4C-98A3-E404CF7BB2F4}"/>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21D705-8E6B-4046-ABD0-868F84667C8F}"/>
              </a:ext>
            </a:extLst>
          </p:cNvPr>
          <p:cNvSpPr txBox="1">
            <a:spLocks noGrp="1"/>
          </p:cNvSpPr>
          <p:nvPr>
            <p:ph type="sldNum" sz="quarter" idx="5"/>
          </p:nvPr>
        </p:nvSpPr>
        <p:spPr>
          <a:ln/>
        </p:spPr>
        <p:txBody>
          <a:bodyPr lIns="0" tIns="0" rIns="0" bIns="0" anchor="b" anchorCtr="0">
            <a:noAutofit/>
          </a:bodyPr>
          <a:lstStyle/>
          <a:p>
            <a:pPr lvl="0"/>
            <a:fld id="{A8269481-FDB7-4C44-A08C-6A768A10A62A}" type="slidenum">
              <a:t>15</a:t>
            </a:fld>
            <a:endParaRPr lang="en-US"/>
          </a:p>
        </p:txBody>
      </p:sp>
      <p:sp>
        <p:nvSpPr>
          <p:cNvPr id="2" name="Slide Image Placeholder 1">
            <a:extLst>
              <a:ext uri="{FF2B5EF4-FFF2-40B4-BE49-F238E27FC236}">
                <a16:creationId xmlns:a16="http://schemas.microsoft.com/office/drawing/2014/main" id="{84CC44F7-6DBD-6441-8548-743DC0E38D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BA635F-632F-164A-B451-0538BAF9D794}"/>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F297E4-409F-BC4D-B806-1F25DCFC0E5A}"/>
              </a:ext>
            </a:extLst>
          </p:cNvPr>
          <p:cNvSpPr txBox="1">
            <a:spLocks noGrp="1"/>
          </p:cNvSpPr>
          <p:nvPr>
            <p:ph type="sldNum" sz="quarter" idx="5"/>
          </p:nvPr>
        </p:nvSpPr>
        <p:spPr>
          <a:ln/>
        </p:spPr>
        <p:txBody>
          <a:bodyPr lIns="0" tIns="0" rIns="0" bIns="0" anchor="b" anchorCtr="0">
            <a:noAutofit/>
          </a:bodyPr>
          <a:lstStyle/>
          <a:p>
            <a:pPr lvl="0"/>
            <a:fld id="{BF1CB14B-BABB-2E47-B190-1E64A420C932}" type="slidenum">
              <a:t>16</a:t>
            </a:fld>
            <a:endParaRPr lang="en-US"/>
          </a:p>
        </p:txBody>
      </p:sp>
      <p:sp>
        <p:nvSpPr>
          <p:cNvPr id="2" name="Slide Image Placeholder 1">
            <a:extLst>
              <a:ext uri="{FF2B5EF4-FFF2-40B4-BE49-F238E27FC236}">
                <a16:creationId xmlns:a16="http://schemas.microsoft.com/office/drawing/2014/main" id="{6A29239D-9B55-9C48-9DE0-BE0F2F6E088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5383340-842A-FF40-BD5F-CE6ABCE5DC42}"/>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Let’s summarize what we’ve covered so far.  A</a:t>
            </a:r>
            <a:r>
              <a:rPr lang="en-US" sz="1200" b="0" i="0" kern="1200" dirty="0">
                <a:solidFill>
                  <a:schemeClr val="tx1"/>
                </a:solidFill>
                <a:effectLst/>
                <a:latin typeface="+mn-lt"/>
                <a:ea typeface="+mn-ea"/>
                <a:cs typeface="+mn-cs"/>
              </a:rPr>
              <a:t>s pictured here, AI is a broad field of study with two distinct approaches to intelligence.  Within the bottom-up approach, deep learning has emerged as a sub-field of machine learning within the past decade. Interestingly, AI has a long and distinguished history.  In fact, a lot of important AI research happened in the 1950s.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Keep in mind that top-down or symbolic AI systems </a:t>
            </a:r>
            <a:r>
              <a:rPr lang="en-US" sz="1200" b="1" i="0" kern="1200" dirty="0">
                <a:solidFill>
                  <a:schemeClr val="tx1"/>
                </a:solidFill>
                <a:effectLst/>
                <a:latin typeface="+mn-lt"/>
                <a:ea typeface="+mn-ea"/>
                <a:cs typeface="+mn-cs"/>
              </a:rPr>
              <a:t>do not learn</a:t>
            </a:r>
            <a:r>
              <a:rPr lang="en-US" sz="1200" b="0" i="0" kern="1200" dirty="0">
                <a:solidFill>
                  <a:schemeClr val="tx1"/>
                </a:solidFill>
                <a:effectLst/>
                <a:latin typeface="+mn-lt"/>
                <a:ea typeface="+mn-ea"/>
                <a:cs typeface="+mn-cs"/>
              </a:rPr>
              <a:t>.  In other words, all the knowledge the system needs to function is built into the system upfront.  That was certainly the case with the expert systems I worked on in the 1980’s.  Knowledge was typically represented as rules of thumb, otherwise known as heuristics, in these systems.  At that time, most AI work was done in the Prolog or Lisp programming languages.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(AI) is the overarching discipline that concerns itself with the development of computer systems capable of performing tasks that humans are good at; for example, recognizing objects, making sense of speech, and decision making in a constrained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is the field of AI that applies statistical methods to enable computer systems to learn from data to achieve an end goal.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finally, deep learning is a field of machine learning which focuses on neural networks.  A neural network is a special type of learning algorithm, inspired by the billions of interconnected neurons in the human brain.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56401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worked through an example and defined terms, let’s consider how traditional programming differs from machine learning.  Don’t worry – we’re not going to get technical here.  In traditional programming as pictured here</a:t>
            </a:r>
            <a:r>
              <a:rPr lang="en-US" b="0" i="0" dirty="0">
                <a:solidFill>
                  <a:srgbClr val="3D3B49"/>
                </a:solidFill>
                <a:effectLst/>
                <a:latin typeface="Noto serif"/>
              </a:rPr>
              <a:t>, you have rules expressed in a programming language. These rules act on data, and the result is answers.</a:t>
            </a:r>
          </a:p>
          <a:p>
            <a:endParaRPr lang="en-US" b="0" i="0" dirty="0">
              <a:solidFill>
                <a:srgbClr val="3D3B49"/>
              </a:solidFill>
              <a:effectLst/>
              <a:latin typeface="Noto serif"/>
            </a:endParaRPr>
          </a:p>
          <a:p>
            <a:r>
              <a:rPr lang="en-US" dirty="0"/>
              <a:t>The model pictured here has been the backbone of development since its inception. But it has an inherent limitation: namely, that only scenarios that can be implemented are ones for which you can derive rules. What about other scenarios? Usually, they are infeasible to develop because the code is too complex. It’s just not possible to write code to handle them.</a:t>
            </a:r>
          </a:p>
          <a:p>
            <a:endParaRPr lang="en-US" dirty="0"/>
          </a:p>
          <a:p>
            <a:r>
              <a:rPr lang="en-US" dirty="0"/>
              <a:t>Let’s consider a concrete example…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203478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for example, activity detection. Fitness monitors that can detect our activity are a recent innovation, not just because of the availability of cheap and small hardware, but also because the algorithms to handle detection weren’t previously feasible. Let’s explore why.</a:t>
            </a:r>
          </a:p>
          <a:p>
            <a:endParaRPr lang="en-US" dirty="0"/>
          </a:p>
          <a:p>
            <a:r>
              <a:rPr lang="en-US" dirty="0"/>
              <a:t>In the first case, we see a naive activity detection algorithm for walking. It can consider the person’s speed. If it’s less than a particular value, we can determine that they are probably walking. </a:t>
            </a:r>
            <a:r>
              <a:rPr lang="en-US" b="0" i="0" dirty="0">
                <a:solidFill>
                  <a:srgbClr val="3D3B49"/>
                </a:solidFill>
                <a:effectLst/>
                <a:latin typeface="Noto serif"/>
              </a:rPr>
              <a:t>Given that our data is speed, we could extend this to detect if they are running, as in the 2</a:t>
            </a:r>
            <a:r>
              <a:rPr lang="en-US" b="0" i="0" baseline="30000" dirty="0">
                <a:solidFill>
                  <a:srgbClr val="3D3B49"/>
                </a:solidFill>
                <a:effectLst/>
                <a:latin typeface="Noto serif"/>
              </a:rPr>
              <a:t>nd</a:t>
            </a:r>
            <a:r>
              <a:rPr lang="en-US" b="0" i="0" dirty="0">
                <a:solidFill>
                  <a:srgbClr val="3D3B49"/>
                </a:solidFill>
                <a:effectLst/>
                <a:latin typeface="Noto serif"/>
              </a:rPr>
              <a:t> case.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As you can see, going by the speed, we might say if it is less than a particular value (say, 4 mph) the person is walking, and otherwise they are running. It still sort of works.  Now suppose we want to extend this to another popular fitness activity, biking. The algorithm might look like that in the 3</a:t>
            </a:r>
            <a:r>
              <a:rPr lang="en-US" b="0" i="0" baseline="30000" dirty="0">
                <a:solidFill>
                  <a:srgbClr val="3D3B49"/>
                </a:solidFill>
                <a:effectLst/>
                <a:latin typeface="Noto serif"/>
              </a:rPr>
              <a:t>rd</a:t>
            </a:r>
            <a:r>
              <a:rPr lang="en-US" b="0" i="0" dirty="0">
                <a:solidFill>
                  <a:srgbClr val="3D3B49"/>
                </a:solidFill>
                <a:effectLst/>
                <a:latin typeface="Noto serif"/>
              </a:rPr>
              <a:t> case.. I know it’s naive in that it just detects speed—some people run faster than others, and you might run downhill faster than you cycle uphill, for example. But on the whole, it still works. </a:t>
            </a:r>
          </a:p>
          <a:p>
            <a:pPr algn="l" fontAlgn="base"/>
            <a:r>
              <a:rPr lang="en-US" b="0" i="0" dirty="0">
                <a:solidFill>
                  <a:srgbClr val="3D3B49"/>
                </a:solidFill>
                <a:effectLst/>
                <a:latin typeface="Noto serif"/>
              </a:rPr>
              <a:t>However, what happens if we want to implement another scenario, such as golfing, in case #4?</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We’re now stuck. How do we determine that someone is golfing using this methodology? The person might walk for a bit, stop, do some activity, walk for a bit more, stop, etc. But how can we tell this is golf?  Our ability to detect this activity using traditional rules has hit a wall. But maybe there’s a better way.</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Enter machine learning.</a:t>
            </a:r>
          </a:p>
          <a:p>
            <a:pPr algn="l" fontAlgn="base"/>
            <a:endParaRPr lang="en-US" b="0" i="0" dirty="0">
              <a:solidFill>
                <a:srgbClr val="3D3B49"/>
              </a:solidFill>
              <a:effectLst/>
              <a:latin typeface="Noto serif"/>
            </a:endParaRP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4204798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our essential question for today’s class.  Please keep this question in mind as we work through today’s presentation and activities.</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955762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Let’s take another look at the diagram we used to demonstrate what traditional programming is. Here we have rules that act on data and give us answers. In our activity detection scenario, the data was the speed at which the person was moving; from that we could write rules to detect their activity, be it walking, biking, or running. We hit a wall when it came to golfing, because we couldn’t come up with rules to determine what that activity looks like.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But what would happen if we were to flip the axes around on this diagram? Instead of coming up with the </a:t>
            </a:r>
            <a:r>
              <a:rPr lang="en-US" b="0" i="1" dirty="0">
                <a:solidFill>
                  <a:srgbClr val="3D3B49"/>
                </a:solidFill>
                <a:effectLst/>
                <a:latin typeface="inherit"/>
              </a:rPr>
              <a:t>rules</a:t>
            </a:r>
            <a:r>
              <a:rPr lang="en-US" b="0" i="0" dirty="0">
                <a:solidFill>
                  <a:srgbClr val="3D3B49"/>
                </a:solidFill>
                <a:effectLst/>
                <a:latin typeface="Noto serif"/>
              </a:rPr>
              <a:t>, what if we were to come up with the </a:t>
            </a:r>
            <a:r>
              <a:rPr lang="en-US" b="0" i="1" dirty="0">
                <a:solidFill>
                  <a:srgbClr val="3D3B49"/>
                </a:solidFill>
                <a:effectLst/>
                <a:latin typeface="inherit"/>
              </a:rPr>
              <a:t>answers</a:t>
            </a:r>
            <a:r>
              <a:rPr lang="en-US" b="0" i="0" dirty="0">
                <a:solidFill>
                  <a:srgbClr val="3D3B49"/>
                </a:solidFill>
                <a:effectLst/>
                <a:latin typeface="Noto serif"/>
              </a:rPr>
              <a:t>, and along with the data have a way of figuring out what the rules might be?  The bottom image shows what this would look like.  We can consider this high-level diagram to define </a:t>
            </a:r>
            <a:r>
              <a:rPr lang="en-US" b="0" i="1" dirty="0">
                <a:solidFill>
                  <a:srgbClr val="3D3B49"/>
                </a:solidFill>
                <a:effectLst/>
                <a:latin typeface="inherit"/>
              </a:rPr>
              <a:t>machine learning</a:t>
            </a:r>
            <a:r>
              <a:rPr lang="en-US" b="0" i="0" dirty="0">
                <a:solidFill>
                  <a:srgbClr val="3D3B49"/>
                </a:solidFill>
                <a:effectLst/>
                <a:latin typeface="Noto serif"/>
              </a:rPr>
              <a:t>.</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So, what are the implications of this? Well, now instead of </a:t>
            </a:r>
            <a:r>
              <a:rPr lang="en-US" b="0" i="1" dirty="0">
                <a:solidFill>
                  <a:srgbClr val="3D3B49"/>
                </a:solidFill>
                <a:effectLst/>
                <a:latin typeface="Noto serif"/>
              </a:rPr>
              <a:t>us</a:t>
            </a:r>
            <a:r>
              <a:rPr lang="en-US" b="0" i="0" dirty="0">
                <a:solidFill>
                  <a:srgbClr val="3D3B49"/>
                </a:solidFill>
                <a:effectLst/>
                <a:latin typeface="Noto serif"/>
              </a:rPr>
              <a:t> trying to figure out what the rules are, we get lots of data about our scenario, we label that data, and the computer can figure out what the rules are that make one piece of data match a particular label and another piece of data match a different label.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113181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How would this work for our activity detection scenario? Well, we can look at all the sensors that give us data about this person. If they have a wearable that detects information such as heart rate, location, speed, etc.—and if we collect a lot of instances of this data while they’re doing different activities—we end up with a scenario of having data that says, “This is what walking looks like,” “This is what running looks like,” and so on..</a:t>
            </a:r>
          </a:p>
          <a:p>
            <a:endParaRPr lang="en-US" b="0" i="0" dirty="0">
              <a:solidFill>
                <a:srgbClr val="3D3B49"/>
              </a:solidFill>
              <a:effectLst/>
              <a:latin typeface="Noto serif"/>
            </a:endParaRPr>
          </a:p>
          <a:p>
            <a:r>
              <a:rPr lang="en-US" b="0" i="0" dirty="0">
                <a:solidFill>
                  <a:srgbClr val="3D3B49"/>
                </a:solidFill>
                <a:effectLst/>
                <a:latin typeface="Noto serif"/>
              </a:rPr>
              <a:t>Now our job changes from figuring out the rules to creating the machine learning models that can match the data to the labels.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63813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 let’s quickly summarize what we covered in today’s workshop.</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4007547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4007547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Interestingly, the major computational approaches to AI were all established from the 1950’s to the 1970’s, and they can be grouped into two basic categories.  Top-down and Bottom-up methods.</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7451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Let’s first consider the top-down approach, with the following characteristics: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direct engineering.</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Let’s first take a look at a couple top-down AI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04279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E8E791-EE1F-4D44-9396-5D7AC6C94023}"/>
              </a:ext>
            </a:extLst>
          </p:cNvPr>
          <p:cNvSpPr txBox="1">
            <a:spLocks noGrp="1"/>
          </p:cNvSpPr>
          <p:nvPr>
            <p:ph type="sldNum" sz="quarter" idx="5"/>
          </p:nvPr>
        </p:nvSpPr>
        <p:spPr>
          <a:ln/>
        </p:spPr>
        <p:txBody>
          <a:bodyPr lIns="0" tIns="0" rIns="0" bIns="0" anchor="b" anchorCtr="0">
            <a:noAutofit/>
          </a:bodyPr>
          <a:lstStyle/>
          <a:p>
            <a:pPr lvl="0"/>
            <a:fld id="{CC64ACC1-2D46-6240-B7D4-965E2B7E4DF0}" type="slidenum">
              <a:t>5</a:t>
            </a:fld>
            <a:endParaRPr lang="en-US"/>
          </a:p>
        </p:txBody>
      </p:sp>
      <p:sp>
        <p:nvSpPr>
          <p:cNvPr id="2" name="Slide Image Placeholder 1">
            <a:extLst>
              <a:ext uri="{FF2B5EF4-FFF2-40B4-BE49-F238E27FC236}">
                <a16:creationId xmlns:a16="http://schemas.microsoft.com/office/drawing/2014/main" id="{A5B70B4E-2A3C-414C-BE16-39CF970C3F9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DF2FA80-848A-D640-BE57-6E72B4C6B035}"/>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D85BF1-F405-2447-BD3A-68973BA60567}"/>
              </a:ext>
            </a:extLst>
          </p:cNvPr>
          <p:cNvSpPr txBox="1">
            <a:spLocks noGrp="1"/>
          </p:cNvSpPr>
          <p:nvPr>
            <p:ph type="sldNum" sz="quarter" idx="5"/>
          </p:nvPr>
        </p:nvSpPr>
        <p:spPr>
          <a:ln/>
        </p:spPr>
        <p:txBody>
          <a:bodyPr lIns="0" tIns="0" rIns="0" bIns="0" anchor="b" anchorCtr="0">
            <a:noAutofit/>
          </a:bodyPr>
          <a:lstStyle/>
          <a:p>
            <a:pPr lvl="0"/>
            <a:fld id="{3504B590-29F5-3A40-99A4-A8ABD955ECCA}" type="slidenum">
              <a:t>6</a:t>
            </a:fld>
            <a:endParaRPr lang="en-US"/>
          </a:p>
        </p:txBody>
      </p:sp>
      <p:sp>
        <p:nvSpPr>
          <p:cNvPr id="2" name="Slide Image Placeholder 1">
            <a:extLst>
              <a:ext uri="{FF2B5EF4-FFF2-40B4-BE49-F238E27FC236}">
                <a16:creationId xmlns:a16="http://schemas.microsoft.com/office/drawing/2014/main" id="{04031CA1-2073-B543-8A94-B44107F08B5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D6C42B-71BC-F542-9604-E8AF33772A19}"/>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direct engineering. </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Examples: “common sense” reasoning, playing checkers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12890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now, let’s consider a bottom-up example…</a:t>
            </a: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8881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9</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Now for the bottom-up approach to AI.  Here we feature a classification example – Is this a dog or cat?</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inputs (e.g., data, environment) and low-level methods of processing.</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learning, self-organization, or optimization.</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8/17/2021</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8/17/2021</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3981-B13F-4917-804F-EBF0D4819E7E}"/>
              </a:ext>
            </a:extLst>
          </p:cNvPr>
          <p:cNvSpPr>
            <a:spLocks noGrp="1"/>
          </p:cNvSpPr>
          <p:nvPr>
            <p:ph type="title"/>
          </p:nvPr>
        </p:nvSpPr>
        <p:spPr>
          <a:xfrm>
            <a:off x="831850" y="1709739"/>
            <a:ext cx="10515600" cy="1500188"/>
          </a:xfrm>
          <a:noFill/>
        </p:spPr>
        <p:txBody>
          <a:bodyPr>
            <a:normAutofit/>
          </a:bodyPr>
          <a:lstStyle/>
          <a:p>
            <a:r>
              <a:rPr lang="en-US" sz="5400">
                <a:solidFill>
                  <a:srgbClr val="6C9AC3"/>
                </a:solidFill>
                <a:latin typeface="Palatino Linotype" panose="02040502050505030304" pitchFamily="18" charset="0"/>
                <a:cs typeface="Segoe UI Light" panose="020B0502040204020203" pitchFamily="34" charset="0"/>
              </a:rPr>
              <a:t>What is AI?</a:t>
            </a:r>
            <a:endParaRPr lang="en-US" sz="5400" dirty="0">
              <a:solidFill>
                <a:srgbClr val="6C9AC3"/>
              </a:solidFill>
              <a:latin typeface="Palatino Linotype" panose="02040502050505030304" pitchFamily="18" charset="0"/>
              <a:cs typeface="Segoe UI Light" panose="020B0502040204020203" pitchFamily="34" charset="0"/>
            </a:endParaRPr>
          </a:p>
        </p:txBody>
      </p:sp>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31850" y="3429000"/>
            <a:ext cx="10515600" cy="2660652"/>
          </a:xfrm>
        </p:spPr>
        <p:txBody>
          <a:bodyPr/>
          <a:lstStyle/>
          <a:p>
            <a:r>
              <a:rPr lang="en-US" dirty="0">
                <a:latin typeface="Palatino Linotype" panose="02040502050505030304" pitchFamily="18" charset="0"/>
                <a:cs typeface="Segoe UI" panose="020B0502040204020203" pitchFamily="34" charset="0"/>
              </a:rPr>
              <a:t>The Learning Machine</a:t>
            </a:r>
          </a:p>
        </p:txBody>
      </p:sp>
    </p:spTree>
    <p:extLst>
      <p:ext uri="{BB962C8B-B14F-4D97-AF65-F5344CB8AC3E}">
        <p14:creationId xmlns:p14="http://schemas.microsoft.com/office/powerpoint/2010/main" val="95408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9A36835-422E-2044-94A9-5253F32E5E5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95FD8244-97D3-0748-AD0E-B78C6D249FD6}"/>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8" name="Picture 7">
            <a:extLst>
              <a:ext uri="{FF2B5EF4-FFF2-40B4-BE49-F238E27FC236}">
                <a16:creationId xmlns:a16="http://schemas.microsoft.com/office/drawing/2014/main" id="{4F8E439D-5050-3B4B-A0B0-74D86E304C6D}"/>
              </a:ext>
            </a:extLst>
          </p:cNvPr>
          <p:cNvPicPr>
            <a:picLocks noChangeAspect="1"/>
          </p:cNvPicPr>
          <p:nvPr/>
        </p:nvPicPr>
        <p:blipFill>
          <a:blip r:embed="rId3">
            <a:lum/>
            <a:alphaModFix/>
          </a:blip>
          <a:srcRect/>
          <a:stretch>
            <a:fillRect/>
          </a:stretch>
        </p:blipFill>
        <p:spPr>
          <a:xfrm>
            <a:off x="4507973" y="3785821"/>
            <a:ext cx="3176668" cy="995015"/>
          </a:xfrm>
          <a:prstGeom prst="rect">
            <a:avLst/>
          </a:prstGeom>
          <a:noFill/>
          <a:ln>
            <a:noFill/>
          </a:ln>
        </p:spPr>
      </p:pic>
      <p:sp>
        <p:nvSpPr>
          <p:cNvPr id="9" name="TextBox 8">
            <a:extLst>
              <a:ext uri="{FF2B5EF4-FFF2-40B4-BE49-F238E27FC236}">
                <a16:creationId xmlns:a16="http://schemas.microsoft.com/office/drawing/2014/main" id="{408DB6E7-E10A-4D4D-A92A-118D2D2F953D}"/>
              </a:ext>
            </a:extLst>
          </p:cNvPr>
          <p:cNvSpPr txBox="1"/>
          <p:nvPr/>
        </p:nvSpPr>
        <p:spPr>
          <a:xfrm>
            <a:off x="4298393" y="5244066"/>
            <a:ext cx="4023665" cy="1104420"/>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mj-lt"/>
                <a:ea typeface="Arial" pitchFamily="34"/>
                <a:cs typeface="Arial" pitchFamily="34"/>
              </a:rPr>
              <a:t>Special numerical values in the function are “knobs” we can turn to adjust the outputs.</a:t>
            </a:r>
          </a:p>
        </p:txBody>
      </p:sp>
      <p:sp>
        <p:nvSpPr>
          <p:cNvPr id="10" name="Freeform 9">
            <a:extLst>
              <a:ext uri="{FF2B5EF4-FFF2-40B4-BE49-F238E27FC236}">
                <a16:creationId xmlns:a16="http://schemas.microsoft.com/office/drawing/2014/main" id="{71300D40-4B7F-9040-8ABB-03E9CC92652D}"/>
              </a:ext>
            </a:extLst>
          </p:cNvPr>
          <p:cNvSpPr/>
          <p:nvPr/>
        </p:nvSpPr>
        <p:spPr>
          <a:xfrm>
            <a:off x="5290795" y="4734807"/>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141FA036-B39A-C746-99B2-2EB22E76C94E}"/>
              </a:ext>
            </a:extLst>
          </p:cNvPr>
          <p:cNvSpPr/>
          <p:nvPr/>
        </p:nvSpPr>
        <p:spPr>
          <a:xfrm>
            <a:off x="6096144" y="4817725"/>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Freeform 11">
            <a:extLst>
              <a:ext uri="{FF2B5EF4-FFF2-40B4-BE49-F238E27FC236}">
                <a16:creationId xmlns:a16="http://schemas.microsoft.com/office/drawing/2014/main" id="{B5886D07-FD17-2B48-B542-0517AFC99B2E}"/>
              </a:ext>
            </a:extLst>
          </p:cNvPr>
          <p:cNvSpPr/>
          <p:nvPr/>
        </p:nvSpPr>
        <p:spPr>
          <a:xfrm>
            <a:off x="6409208" y="4743295"/>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TextBox 12">
            <a:extLst>
              <a:ext uri="{FF2B5EF4-FFF2-40B4-BE49-F238E27FC236}">
                <a16:creationId xmlns:a16="http://schemas.microsoft.com/office/drawing/2014/main" id="{4121A245-B890-CE4B-92CD-25F7DF41ABB8}"/>
              </a:ext>
            </a:extLst>
          </p:cNvPr>
          <p:cNvSpPr txBox="1"/>
          <p:nvPr/>
        </p:nvSpPr>
        <p:spPr>
          <a:xfrm>
            <a:off x="8724008" y="4502048"/>
            <a:ext cx="1832326"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mj-lt"/>
                <a:ea typeface="Arial" pitchFamily="34"/>
                <a:cs typeface="Arial" pitchFamily="34"/>
              </a:rPr>
              <a:t>E.g.: </a:t>
            </a:r>
            <a:r>
              <a:rPr lang="en-US" sz="2176" i="1" dirty="0">
                <a:latin typeface="+mj-lt"/>
                <a:ea typeface="Arial" pitchFamily="34"/>
                <a:cs typeface="Arial" pitchFamily="34"/>
              </a:rPr>
              <a:t>y</a:t>
            </a:r>
            <a:r>
              <a:rPr lang="en-US" sz="2176" dirty="0">
                <a:latin typeface="+mj-lt"/>
                <a:ea typeface="Arial" pitchFamily="34"/>
                <a:cs typeface="Arial" pitchFamily="34"/>
              </a:rPr>
              <a:t> = </a:t>
            </a:r>
            <a:r>
              <a:rPr lang="en-US" sz="2176" i="1" dirty="0">
                <a:latin typeface="+mj-lt"/>
                <a:ea typeface="Arial" pitchFamily="34"/>
                <a:cs typeface="Arial" pitchFamily="34"/>
              </a:rPr>
              <a:t>mx</a:t>
            </a:r>
            <a:r>
              <a:rPr lang="en-US" sz="2176" dirty="0">
                <a:latin typeface="+mj-lt"/>
                <a:ea typeface="Arial" pitchFamily="34"/>
                <a:cs typeface="Arial" pitchFamily="34"/>
              </a:rPr>
              <a:t> + </a:t>
            </a:r>
            <a:r>
              <a:rPr lang="en-US" sz="2176" i="1" dirty="0">
                <a:latin typeface="+mj-lt"/>
                <a:ea typeface="Arial" pitchFamily="34"/>
                <a:cs typeface="Arial" pitchFamily="34"/>
              </a:rPr>
              <a:t>b</a:t>
            </a:r>
          </a:p>
        </p:txBody>
      </p:sp>
      <p:sp>
        <p:nvSpPr>
          <p:cNvPr id="14" name="Freeform 13">
            <a:extLst>
              <a:ext uri="{FF2B5EF4-FFF2-40B4-BE49-F238E27FC236}">
                <a16:creationId xmlns:a16="http://schemas.microsoft.com/office/drawing/2014/main" id="{8AAABE0A-EC29-3B45-92A6-F6B0B3D8D635}"/>
              </a:ext>
            </a:extLst>
          </p:cNvPr>
          <p:cNvSpPr/>
          <p:nvPr/>
        </p:nvSpPr>
        <p:spPr>
          <a:xfrm rot="20672401">
            <a:off x="8183211" y="5093954"/>
            <a:ext cx="1628651" cy="211539"/>
          </a:xfrm>
          <a:custGeom>
            <a:avLst/>
            <a:gdLst/>
            <a:ahLst/>
            <a:cxnLst>
              <a:cxn ang="3cd4">
                <a:pos x="hc" y="t"/>
              </a:cxn>
              <a:cxn ang="cd2">
                <a:pos x="l" y="vc"/>
              </a:cxn>
              <a:cxn ang="cd4">
                <a:pos x="hc" y="b"/>
              </a:cxn>
              <a:cxn ang="0">
                <a:pos x="r" y="vc"/>
              </a:cxn>
            </a:cxnLst>
            <a:rect l="l" t="t" r="r" b="b"/>
            <a:pathLst>
              <a:path w="4990" h="649">
                <a:moveTo>
                  <a:pt x="0" y="402"/>
                </a:moveTo>
                <a:cubicBezTo>
                  <a:pt x="0" y="402"/>
                  <a:pt x="2961" y="1169"/>
                  <a:pt x="4990"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5" name="Freeform 14">
            <a:extLst>
              <a:ext uri="{FF2B5EF4-FFF2-40B4-BE49-F238E27FC236}">
                <a16:creationId xmlns:a16="http://schemas.microsoft.com/office/drawing/2014/main" id="{13AFAB8A-D9DE-B24D-8A5D-E556ACDA1E42}"/>
              </a:ext>
            </a:extLst>
          </p:cNvPr>
          <p:cNvSpPr/>
          <p:nvPr/>
        </p:nvSpPr>
        <p:spPr>
          <a:xfrm rot="20767305">
            <a:off x="8215567" y="5118940"/>
            <a:ext cx="2254452" cy="255609"/>
          </a:xfrm>
          <a:custGeom>
            <a:avLst/>
            <a:gdLst/>
            <a:ahLst/>
            <a:cxnLst>
              <a:cxn ang="3cd4">
                <a:pos x="hc" y="t"/>
              </a:cxn>
              <a:cxn ang="cd2">
                <a:pos x="l" y="vc"/>
              </a:cxn>
              <a:cxn ang="cd4">
                <a:pos x="hc" y="b"/>
              </a:cxn>
              <a:cxn ang="0">
                <a:pos x="r" y="vc"/>
              </a:cxn>
            </a:cxnLst>
            <a:rect l="l" t="t" r="r" b="b"/>
            <a:pathLst>
              <a:path w="6907" h="784">
                <a:moveTo>
                  <a:pt x="0" y="176"/>
                </a:moveTo>
                <a:cubicBezTo>
                  <a:pt x="0" y="176"/>
                  <a:pt x="4334" y="1654"/>
                  <a:pt x="6907"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19" name="Group 18">
            <a:extLst>
              <a:ext uri="{FF2B5EF4-FFF2-40B4-BE49-F238E27FC236}">
                <a16:creationId xmlns:a16="http://schemas.microsoft.com/office/drawing/2014/main" id="{17BF7BC1-B149-401B-A5AA-F302D605F847}"/>
              </a:ext>
            </a:extLst>
          </p:cNvPr>
          <p:cNvGrpSpPr/>
          <p:nvPr/>
        </p:nvGrpSpPr>
        <p:grpSpPr>
          <a:xfrm>
            <a:off x="5135734" y="170528"/>
            <a:ext cx="1823868" cy="1626007"/>
            <a:chOff x="5852517" y="176072"/>
            <a:chExt cx="2011320" cy="1793124"/>
          </a:xfrm>
        </p:grpSpPr>
        <p:sp>
          <p:nvSpPr>
            <p:cNvPr id="20" name="TextBox 19">
              <a:extLst>
                <a:ext uri="{FF2B5EF4-FFF2-40B4-BE49-F238E27FC236}">
                  <a16:creationId xmlns:a16="http://schemas.microsoft.com/office/drawing/2014/main" id="{610C20B6-D3EC-42F0-B027-5E1F686F865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1" name="Picture 20">
              <a:extLst>
                <a:ext uri="{FF2B5EF4-FFF2-40B4-BE49-F238E27FC236}">
                  <a16:creationId xmlns:a16="http://schemas.microsoft.com/office/drawing/2014/main" id="{AFAC1187-C679-43C6-A0CC-D5C8364AFC79}"/>
                </a:ext>
              </a:extLst>
            </p:cNvPr>
            <p:cNvPicPr>
              <a:picLocks noChangeAspect="1"/>
            </p:cNvPicPr>
            <p:nvPr/>
          </p:nvPicPr>
          <p:blipFill>
            <a:blip r:embed="rId4">
              <a:lum/>
              <a:alphaModFix/>
            </a:blip>
            <a:srcRect/>
            <a:stretch>
              <a:fillRect/>
            </a:stretch>
          </p:blipFill>
          <p:spPr>
            <a:xfrm>
              <a:off x="5852517" y="176072"/>
              <a:ext cx="2011320" cy="134064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Class="entr"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Class="entr"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Class="entr"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B92D522-D6ED-C545-A14E-43550DA04982}"/>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C4489DE6-1C6F-EB4B-B009-AD800EAB40B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8" name="Picture 7">
            <a:extLst>
              <a:ext uri="{FF2B5EF4-FFF2-40B4-BE49-F238E27FC236}">
                <a16:creationId xmlns:a16="http://schemas.microsoft.com/office/drawing/2014/main" id="{AE57E206-FCCE-C645-94C7-C4199B9036D6}"/>
              </a:ext>
            </a:extLst>
          </p:cNvPr>
          <p:cNvPicPr>
            <a:picLocks noChangeAspect="1"/>
          </p:cNvPicPr>
          <p:nvPr/>
        </p:nvPicPr>
        <p:blipFill>
          <a:blip r:embed="rId3">
            <a:lum/>
            <a:alphaModFix/>
          </a:blip>
          <a:srcRect/>
          <a:stretch>
            <a:fillRect/>
          </a:stretch>
        </p:blipFill>
        <p:spPr>
          <a:xfrm>
            <a:off x="4507973" y="3785821"/>
            <a:ext cx="3176668" cy="995015"/>
          </a:xfrm>
          <a:prstGeom prst="rect">
            <a:avLst/>
          </a:prstGeom>
          <a:noFill/>
          <a:ln>
            <a:noFill/>
          </a:ln>
        </p:spPr>
      </p:pic>
      <p:grpSp>
        <p:nvGrpSpPr>
          <p:cNvPr id="12" name="Group 11">
            <a:extLst>
              <a:ext uri="{FF2B5EF4-FFF2-40B4-BE49-F238E27FC236}">
                <a16:creationId xmlns:a16="http://schemas.microsoft.com/office/drawing/2014/main" id="{32455EE2-6955-4DD1-B4B6-CD45B29C8866}"/>
              </a:ext>
            </a:extLst>
          </p:cNvPr>
          <p:cNvGrpSpPr/>
          <p:nvPr/>
        </p:nvGrpSpPr>
        <p:grpSpPr>
          <a:xfrm>
            <a:off x="5135734" y="170528"/>
            <a:ext cx="1823868" cy="1626007"/>
            <a:chOff x="5852517" y="176072"/>
            <a:chExt cx="2011320" cy="1793124"/>
          </a:xfrm>
        </p:grpSpPr>
        <p:sp>
          <p:nvSpPr>
            <p:cNvPr id="13" name="TextBox 12">
              <a:extLst>
                <a:ext uri="{FF2B5EF4-FFF2-40B4-BE49-F238E27FC236}">
                  <a16:creationId xmlns:a16="http://schemas.microsoft.com/office/drawing/2014/main" id="{AD3C1C50-6D1F-4320-BD82-F9BB4B4F2CEC}"/>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4" name="Picture 13">
              <a:extLst>
                <a:ext uri="{FF2B5EF4-FFF2-40B4-BE49-F238E27FC236}">
                  <a16:creationId xmlns:a16="http://schemas.microsoft.com/office/drawing/2014/main" id="{043404A5-F51B-43A2-8804-8CB6D95E71DC}"/>
                </a:ext>
              </a:extLst>
            </p:cNvPr>
            <p:cNvPicPr>
              <a:picLocks noChangeAspect="1"/>
            </p:cNvPicPr>
            <p:nvPr/>
          </p:nvPicPr>
          <p:blipFill>
            <a:blip r:embed="rId4">
              <a:lum/>
              <a:alphaModFix/>
            </a:blip>
            <a:srcRect/>
            <a:stretch>
              <a:fillRect/>
            </a:stretch>
          </p:blipFill>
          <p:spPr>
            <a:xfrm>
              <a:off x="5852517" y="176072"/>
              <a:ext cx="2011320" cy="134064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5127BF3-73C5-6C4F-B10D-811B1AC21E38}"/>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FB805C86-0192-BF47-BABB-16F8F322D2F5}"/>
              </a:ext>
            </a:extLst>
          </p:cNvPr>
          <p:cNvPicPr>
            <a:picLocks noChangeAspect="1"/>
          </p:cNvPicPr>
          <p:nvPr/>
        </p:nvPicPr>
        <p:blipFill>
          <a:blip r:embed="rId3">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DDA9B0D-FD33-374E-BE46-0A91A04869AC}"/>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C8917215-2939-D94F-9AD1-DF2965F650C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F50C0E79-101B-D147-89D0-2D3B4A0580CE}"/>
              </a:ext>
            </a:extLst>
          </p:cNvPr>
          <p:cNvPicPr>
            <a:picLocks noChangeAspect="1"/>
          </p:cNvPicPr>
          <p:nvPr/>
        </p:nvPicPr>
        <p:blipFill>
          <a:blip r:embed="rId4">
            <a:lum/>
            <a:alphaModFix/>
          </a:blip>
          <a:srcRect/>
          <a:stretch>
            <a:fillRect/>
          </a:stretch>
        </p:blipFill>
        <p:spPr>
          <a:xfrm>
            <a:off x="4507973" y="3785821"/>
            <a:ext cx="3176668" cy="995015"/>
          </a:xfrm>
          <a:prstGeom prst="rect">
            <a:avLst/>
          </a:prstGeom>
          <a:noFill/>
          <a:ln>
            <a:noFill/>
          </a:ln>
        </p:spPr>
      </p:pic>
      <p:sp>
        <p:nvSpPr>
          <p:cNvPr id="12" name="Freeform 11">
            <a:extLst>
              <a:ext uri="{FF2B5EF4-FFF2-40B4-BE49-F238E27FC236}">
                <a16:creationId xmlns:a16="http://schemas.microsoft.com/office/drawing/2014/main" id="{D1D541C9-D481-2145-BFB5-C7E92A043B82}"/>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F72D86E7-F380-4249-B196-FD37FFCC1EEF}"/>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7A5FF38-7EA9-A445-9FB4-3AFA334BFD6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2165707C-2000-E64F-BA6A-BB8098D541DB}"/>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C1F666AC-BCAF-C74E-BB58-65451A66C22D}"/>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9C930F0D-8177-424A-B574-C8492C5E4205}"/>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E110895-89CC-274E-B166-EEA57E6D140F}"/>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C86503F0-F0F6-DD47-9BCE-3672F1970C2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14CE0F50-0275-4E6F-B02F-642CD5604E2A}"/>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25B5EBA7-6427-40F7-9B82-1D23175A2757}"/>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691F465A-2A4B-42BC-A063-1584E62FC60B}"/>
                </a:ext>
              </a:extLst>
            </p:cNvPr>
            <p:cNvPicPr>
              <a:picLocks noChangeAspect="1"/>
            </p:cNvPicPr>
            <p:nvPr/>
          </p:nvPicPr>
          <p:blipFill>
            <a:blip r:embed="rId5">
              <a:lum/>
              <a:alphaModFix/>
            </a:blip>
            <a:srcRect/>
            <a:stretch>
              <a:fillRect/>
            </a:stretch>
          </p:blipFill>
          <p:spPr>
            <a:xfrm>
              <a:off x="5852517" y="176072"/>
              <a:ext cx="2011320" cy="1340640"/>
            </a:xfrm>
            <a:prstGeom prst="rect">
              <a:avLst/>
            </a:prstGeom>
            <a:noFill/>
            <a:ln>
              <a:noFill/>
            </a:ln>
          </p:spPr>
        </p:pic>
      </p:grpSp>
      <p:pic>
        <p:nvPicPr>
          <p:cNvPr id="4" name="Picture 3">
            <a:extLst>
              <a:ext uri="{FF2B5EF4-FFF2-40B4-BE49-F238E27FC236}">
                <a16:creationId xmlns:a16="http://schemas.microsoft.com/office/drawing/2014/main" id="{16E2A4F1-6317-432B-AD9A-3D6DBD830F21}"/>
              </a:ext>
            </a:extLst>
          </p:cNvPr>
          <p:cNvPicPr>
            <a:picLocks noChangeAspect="1"/>
          </p:cNvPicPr>
          <p:nvPr/>
        </p:nvPicPr>
        <p:blipFill>
          <a:blip r:embed="rId6"/>
          <a:stretch>
            <a:fillRect/>
          </a:stretch>
        </p:blipFill>
        <p:spPr>
          <a:xfrm>
            <a:off x="8363684" y="1567074"/>
            <a:ext cx="3717658" cy="40874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1DCF472B-F8EF-7141-A59D-696DED17ECCD}"/>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1CD81C25-0EFB-C64D-A9EB-58804D44EE36}"/>
              </a:ext>
            </a:extLst>
          </p:cNvPr>
          <p:cNvPicPr>
            <a:picLocks noChangeAspect="1"/>
          </p:cNvPicPr>
          <p:nvPr/>
        </p:nvPicPr>
        <p:blipFill>
          <a:blip r:embed="rId3">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9F3C26DF-CC7B-794E-870E-508FF18283A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F297D33-CD57-4940-9454-DC216CA53151}"/>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BA701B36-B79D-CB4F-B970-90EDA68B08EA}"/>
              </a:ext>
            </a:extLst>
          </p:cNvPr>
          <p:cNvPicPr>
            <a:picLocks noChangeAspect="1"/>
          </p:cNvPicPr>
          <p:nvPr/>
        </p:nvPicPr>
        <p:blipFill>
          <a:blip r:embed="rId4">
            <a:lum/>
            <a:alphaModFix/>
          </a:blip>
          <a:srcRect/>
          <a:stretch>
            <a:fillRect/>
          </a:stretch>
        </p:blipFill>
        <p:spPr>
          <a:xfrm>
            <a:off x="4507973" y="3785821"/>
            <a:ext cx="3176668" cy="995015"/>
          </a:xfrm>
          <a:prstGeom prst="rect">
            <a:avLst/>
          </a:prstGeom>
          <a:noFill/>
          <a:ln>
            <a:noFill/>
          </a:ln>
        </p:spPr>
      </p:pic>
      <p:sp>
        <p:nvSpPr>
          <p:cNvPr id="12" name="Straight Connector 11">
            <a:extLst>
              <a:ext uri="{FF2B5EF4-FFF2-40B4-BE49-F238E27FC236}">
                <a16:creationId xmlns:a16="http://schemas.microsoft.com/office/drawing/2014/main" id="{16B02DA3-6ED0-DC41-84B4-0626AEA49CAE}"/>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5843E7F6-07F2-094F-9FBA-9099885BC0BE}"/>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DFE365FF-FC7C-1D44-84B4-EA95A07A36A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14828C0-3FE6-FD4E-8C1B-B6A7EAAC92A1}"/>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F6B250EA-3209-D042-A1DB-B736C1767CFB}"/>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2974A1DF-E122-DD4E-B760-CAB11A0C5C67}"/>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C494A30A-BEA9-BA49-A485-3174FDA3D8FC}"/>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6156B536-EDCA-6742-B0B2-54B2EF55FF15}"/>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0AF5578A-757D-4DE6-BDD4-4C75C645D692}"/>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C4CDB68A-BDCC-483E-A93C-4763EC658114}"/>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3BDED557-B2DF-4542-BF61-41AA65C526E8}"/>
                </a:ext>
              </a:extLst>
            </p:cNvPr>
            <p:cNvPicPr>
              <a:picLocks noChangeAspect="1"/>
            </p:cNvPicPr>
            <p:nvPr/>
          </p:nvPicPr>
          <p:blipFill>
            <a:blip r:embed="rId5">
              <a:lum/>
              <a:alphaModFix/>
            </a:blip>
            <a:srcRect/>
            <a:stretch>
              <a:fillRect/>
            </a:stretch>
          </p:blipFill>
          <p:spPr>
            <a:xfrm>
              <a:off x="5852517" y="176072"/>
              <a:ext cx="2011320" cy="1340640"/>
            </a:xfrm>
            <a:prstGeom prst="rect">
              <a:avLst/>
            </a:prstGeom>
            <a:noFill/>
            <a:ln>
              <a:noFill/>
            </a:ln>
          </p:spPr>
        </p:pic>
      </p:grpSp>
      <p:pic>
        <p:nvPicPr>
          <p:cNvPr id="20" name="Picture 19">
            <a:extLst>
              <a:ext uri="{FF2B5EF4-FFF2-40B4-BE49-F238E27FC236}">
                <a16:creationId xmlns:a16="http://schemas.microsoft.com/office/drawing/2014/main" id="{B9A78AC4-F277-4E15-AE9F-8C1588C56A7E}"/>
              </a:ext>
            </a:extLst>
          </p:cNvPr>
          <p:cNvPicPr>
            <a:picLocks noChangeAspect="1"/>
          </p:cNvPicPr>
          <p:nvPr/>
        </p:nvPicPr>
        <p:blipFill>
          <a:blip r:embed="rId6"/>
          <a:stretch>
            <a:fillRect/>
          </a:stretch>
        </p:blipFill>
        <p:spPr>
          <a:xfrm>
            <a:off x="8363684" y="1567074"/>
            <a:ext cx="3717590" cy="40873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9E48F96-C423-7A40-B281-4522228342C6}"/>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DE8E2E57-F86B-4C4A-BA60-B0AE48E4697C}"/>
              </a:ext>
            </a:extLst>
          </p:cNvPr>
          <p:cNvPicPr>
            <a:picLocks noChangeAspect="1"/>
          </p:cNvPicPr>
          <p:nvPr/>
        </p:nvPicPr>
        <p:blipFill>
          <a:blip r:embed="rId3">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AE2A0592-9E66-4847-AE8A-B76F9CB867A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50000"/>
                <a:lumOff val="50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3D4A6D5-AE69-4A4C-B1E9-A3B30EF029F7}"/>
              </a:ext>
            </a:extLst>
          </p:cNvPr>
          <p:cNvSpPr txBox="1"/>
          <p:nvPr/>
        </p:nvSpPr>
        <p:spPr>
          <a:xfrm>
            <a:off x="4396328" y="2607343"/>
            <a:ext cx="3399632"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8EF5E223-0D01-0342-8FCC-041A47532D34}"/>
              </a:ext>
            </a:extLst>
          </p:cNvPr>
          <p:cNvPicPr>
            <a:picLocks noChangeAspect="1"/>
          </p:cNvPicPr>
          <p:nvPr/>
        </p:nvPicPr>
        <p:blipFill>
          <a:blip r:embed="rId4">
            <a:lum/>
            <a:alphaModFix/>
          </a:blip>
          <a:srcRect/>
          <a:stretch>
            <a:fillRect/>
          </a:stretch>
        </p:blipFill>
        <p:spPr>
          <a:xfrm>
            <a:off x="4507973" y="3785821"/>
            <a:ext cx="3176668" cy="995015"/>
          </a:xfrm>
          <a:prstGeom prst="rect">
            <a:avLst/>
          </a:prstGeom>
          <a:noFill/>
          <a:ln>
            <a:noFill/>
          </a:ln>
        </p:spPr>
      </p:pic>
      <p:sp>
        <p:nvSpPr>
          <p:cNvPr id="12" name="Freeform 11">
            <a:extLst>
              <a:ext uri="{FF2B5EF4-FFF2-40B4-BE49-F238E27FC236}">
                <a16:creationId xmlns:a16="http://schemas.microsoft.com/office/drawing/2014/main" id="{F3007198-EF47-654A-A1E3-F36612B6028D}"/>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7D1D3EEC-163B-F248-BBEE-7F387ECE4BC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2F1D76F9-6203-5A46-A9C6-0F722C1956F9}"/>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5910E679-76B0-E442-A648-29598537C308}"/>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A94D4EDB-3B45-074E-A37C-8ECBB54D6787}"/>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7557BD57-24D0-4A49-96CB-8CC723EEE328}"/>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0670ABA1-AB12-FB4A-BBB7-27CD2D765AAA}"/>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05BA2E00-E359-974C-905F-8731BEADCA5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72F9D514-6A5A-4AB7-B4EA-51E503FD5A14}"/>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F1A5B11D-DF75-4E81-AD2A-BF7B8A23DDF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7E4C3F7-A43C-4FAD-B59B-BD2B03ADC1B9}"/>
                </a:ext>
              </a:extLst>
            </p:cNvPr>
            <p:cNvPicPr>
              <a:picLocks noChangeAspect="1"/>
            </p:cNvPicPr>
            <p:nvPr/>
          </p:nvPicPr>
          <p:blipFill>
            <a:blip r:embed="rId5">
              <a:lum/>
              <a:alphaModFix/>
            </a:blip>
            <a:srcRect/>
            <a:stretch>
              <a:fillRect/>
            </a:stretch>
          </p:blipFill>
          <p:spPr>
            <a:xfrm>
              <a:off x="5852517" y="176072"/>
              <a:ext cx="2011320" cy="1340640"/>
            </a:xfrm>
            <a:prstGeom prst="rect">
              <a:avLst/>
            </a:prstGeom>
            <a:noFill/>
            <a:ln>
              <a:noFill/>
            </a:ln>
          </p:spPr>
        </p:pic>
      </p:grpSp>
      <p:pic>
        <p:nvPicPr>
          <p:cNvPr id="6" name="Picture 5">
            <a:extLst>
              <a:ext uri="{FF2B5EF4-FFF2-40B4-BE49-F238E27FC236}">
                <a16:creationId xmlns:a16="http://schemas.microsoft.com/office/drawing/2014/main" id="{5B5CBAD0-F2C6-4F3C-A339-26E397FB99C9}"/>
              </a:ext>
            </a:extLst>
          </p:cNvPr>
          <p:cNvPicPr>
            <a:picLocks noChangeAspect="1"/>
          </p:cNvPicPr>
          <p:nvPr/>
        </p:nvPicPr>
        <p:blipFill>
          <a:blip r:embed="rId6"/>
          <a:stretch>
            <a:fillRect/>
          </a:stretch>
        </p:blipFill>
        <p:spPr>
          <a:xfrm>
            <a:off x="8389552" y="1563624"/>
            <a:ext cx="3677309" cy="40873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25E0A701-E46E-0640-9A7B-05AA6906E4F0}"/>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8EC5805D-A591-3849-9C08-3FDE4CB42936}"/>
              </a:ext>
            </a:extLst>
          </p:cNvPr>
          <p:cNvPicPr>
            <a:picLocks noChangeAspect="1"/>
          </p:cNvPicPr>
          <p:nvPr/>
        </p:nvPicPr>
        <p:blipFill>
          <a:blip r:embed="rId3">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E1643AE-E0D9-4740-A97C-DE61432C086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10567EC5-F26C-7144-A166-B428E9AFA73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DA168CD7-C043-FE4B-B9C3-8C4013173E31}"/>
              </a:ext>
            </a:extLst>
          </p:cNvPr>
          <p:cNvPicPr>
            <a:picLocks noChangeAspect="1"/>
          </p:cNvPicPr>
          <p:nvPr/>
        </p:nvPicPr>
        <p:blipFill>
          <a:blip r:embed="rId4">
            <a:lum/>
            <a:alphaModFix/>
          </a:blip>
          <a:srcRect/>
          <a:stretch>
            <a:fillRect/>
          </a:stretch>
        </p:blipFill>
        <p:spPr>
          <a:xfrm>
            <a:off x="4507973" y="3785821"/>
            <a:ext cx="3176668" cy="995015"/>
          </a:xfrm>
          <a:prstGeom prst="rect">
            <a:avLst/>
          </a:prstGeom>
          <a:noFill/>
          <a:ln>
            <a:noFill/>
          </a:ln>
        </p:spPr>
      </p:pic>
      <p:sp>
        <p:nvSpPr>
          <p:cNvPr id="12" name="Straight Connector 11">
            <a:extLst>
              <a:ext uri="{FF2B5EF4-FFF2-40B4-BE49-F238E27FC236}">
                <a16:creationId xmlns:a16="http://schemas.microsoft.com/office/drawing/2014/main" id="{EC076847-676A-0E4B-9ED6-A978F8E8C116}"/>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A49CBD79-4D4E-4045-867E-1E683B6D076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9714B0E-E8C3-AC47-B043-B067D676674D}"/>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34B06F4-26E6-A44C-A174-462FF617989D}"/>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EBF2A40F-0B6D-7248-9EA3-0B0121EDC609}"/>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44FFF651-C61D-1049-B910-57A6030FB923}"/>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67F1E46D-B2E1-6C4E-AD20-2FD3AF4B0EC4}"/>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15C9BB9C-DCEA-C148-95C9-90C95A8C9E42}"/>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546FF205-18A8-402D-B4DA-FF9C9AB1EBF1}"/>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E5EE8A28-3F71-4FAB-9436-9B65502CA6C5}"/>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C815A21-2C1B-44F8-89D5-6380ED86EFBD}"/>
                </a:ext>
              </a:extLst>
            </p:cNvPr>
            <p:cNvPicPr>
              <a:picLocks noChangeAspect="1"/>
            </p:cNvPicPr>
            <p:nvPr/>
          </p:nvPicPr>
          <p:blipFill>
            <a:blip r:embed="rId5">
              <a:lum/>
              <a:alphaModFix/>
            </a:blip>
            <a:srcRect/>
            <a:stretch>
              <a:fillRect/>
            </a:stretch>
          </p:blipFill>
          <p:spPr>
            <a:xfrm>
              <a:off x="5852517" y="176072"/>
              <a:ext cx="2011320" cy="1340640"/>
            </a:xfrm>
            <a:prstGeom prst="rect">
              <a:avLst/>
            </a:prstGeom>
            <a:noFill/>
            <a:ln>
              <a:noFill/>
            </a:ln>
          </p:spPr>
        </p:pic>
      </p:grpSp>
      <p:pic>
        <p:nvPicPr>
          <p:cNvPr id="24" name="Picture 23">
            <a:extLst>
              <a:ext uri="{FF2B5EF4-FFF2-40B4-BE49-F238E27FC236}">
                <a16:creationId xmlns:a16="http://schemas.microsoft.com/office/drawing/2014/main" id="{D2A0ECDE-F289-4CD6-A22D-8825BAD85197}"/>
              </a:ext>
            </a:extLst>
          </p:cNvPr>
          <p:cNvPicPr>
            <a:picLocks noChangeAspect="1"/>
          </p:cNvPicPr>
          <p:nvPr/>
        </p:nvPicPr>
        <p:blipFill>
          <a:blip r:embed="rId6"/>
          <a:stretch>
            <a:fillRect/>
          </a:stretch>
        </p:blipFill>
        <p:spPr>
          <a:xfrm>
            <a:off x="8389552" y="1563624"/>
            <a:ext cx="3677309" cy="40873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607090C-02E7-4DCE-97A8-2E943016A864}"/>
              </a:ext>
            </a:extLst>
          </p:cNvPr>
          <p:cNvPicPr>
            <a:picLocks noChangeAspect="1"/>
          </p:cNvPicPr>
          <p:nvPr/>
        </p:nvPicPr>
        <p:blipFill>
          <a:blip r:embed="rId3"/>
          <a:stretch>
            <a:fillRect/>
          </a:stretch>
        </p:blipFill>
        <p:spPr>
          <a:xfrm>
            <a:off x="8375904" y="1563624"/>
            <a:ext cx="3691177" cy="4087368"/>
          </a:xfrm>
          <a:prstGeom prst="rect">
            <a:avLst/>
          </a:prstGeom>
        </p:spPr>
      </p:pic>
      <p:sp>
        <p:nvSpPr>
          <p:cNvPr id="2" name="Freeform 1">
            <a:extLst>
              <a:ext uri="{FF2B5EF4-FFF2-40B4-BE49-F238E27FC236}">
                <a16:creationId xmlns:a16="http://schemas.microsoft.com/office/drawing/2014/main" id="{5324ED7B-46E5-9047-9805-B43C0A5D52B5}"/>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3" name="Group 2">
            <a:extLst>
              <a:ext uri="{FF2B5EF4-FFF2-40B4-BE49-F238E27FC236}">
                <a16:creationId xmlns:a16="http://schemas.microsoft.com/office/drawing/2014/main" id="{BA66C998-57B5-3C43-90F9-A00C440CDF34}"/>
              </a:ext>
            </a:extLst>
          </p:cNvPr>
          <p:cNvGrpSpPr/>
          <p:nvPr/>
        </p:nvGrpSpPr>
        <p:grpSpPr>
          <a:xfrm>
            <a:off x="5135734" y="170528"/>
            <a:ext cx="1823868" cy="1626007"/>
            <a:chOff x="5852517" y="176072"/>
            <a:chExt cx="2011320" cy="1793124"/>
          </a:xfrm>
        </p:grpSpPr>
        <p:sp>
          <p:nvSpPr>
            <p:cNvPr id="4" name="TextBox 3">
              <a:extLst>
                <a:ext uri="{FF2B5EF4-FFF2-40B4-BE49-F238E27FC236}">
                  <a16:creationId xmlns:a16="http://schemas.microsoft.com/office/drawing/2014/main" id="{68B1A061-A10B-8345-9218-80F7CB8D1C1B}"/>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6" name="Picture 5">
              <a:extLst>
                <a:ext uri="{FF2B5EF4-FFF2-40B4-BE49-F238E27FC236}">
                  <a16:creationId xmlns:a16="http://schemas.microsoft.com/office/drawing/2014/main" id="{F2A19259-CE84-334A-A67E-A72A9E3C2C1C}"/>
                </a:ext>
              </a:extLst>
            </p:cNvPr>
            <p:cNvPicPr>
              <a:picLocks noChangeAspect="1"/>
            </p:cNvPicPr>
            <p:nvPr/>
          </p:nvPicPr>
          <p:blipFill>
            <a:blip r:embed="rId4">
              <a:lum/>
              <a:alphaModFix/>
            </a:blip>
            <a:srcRect/>
            <a:stretch>
              <a:fillRect/>
            </a:stretch>
          </p:blipFill>
          <p:spPr>
            <a:xfrm>
              <a:off x="5852517" y="176072"/>
              <a:ext cx="2011320" cy="1340640"/>
            </a:xfrm>
            <a:prstGeom prst="rect">
              <a:avLst/>
            </a:prstGeom>
            <a:noFill/>
            <a:ln>
              <a:noFill/>
            </a:ln>
          </p:spPr>
        </p:pic>
      </p:grpSp>
      <p:pic>
        <p:nvPicPr>
          <p:cNvPr id="7" name="Picture 6">
            <a:extLst>
              <a:ext uri="{FF2B5EF4-FFF2-40B4-BE49-F238E27FC236}">
                <a16:creationId xmlns:a16="http://schemas.microsoft.com/office/drawing/2014/main" id="{D114CA14-AD3F-954D-A671-12B8A49776D5}"/>
              </a:ext>
            </a:extLst>
          </p:cNvPr>
          <p:cNvPicPr>
            <a:picLocks noChangeAspect="1"/>
          </p:cNvPicPr>
          <p:nvPr/>
        </p:nvPicPr>
        <p:blipFill>
          <a:blip r:embed="rId5">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BA3DA68C-0DE6-C84B-A162-E18CD2EE46B9}"/>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6002629C-34CB-A243-ACA5-4B29A78DE9C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AEF6A77C-7A5B-B24A-BDFE-92D6B9E2A66A}"/>
              </a:ext>
            </a:extLst>
          </p:cNvPr>
          <p:cNvPicPr>
            <a:picLocks noChangeAspect="1"/>
          </p:cNvPicPr>
          <p:nvPr/>
        </p:nvPicPr>
        <p:blipFill>
          <a:blip r:embed="rId6">
            <a:lum/>
            <a:alphaModFix/>
          </a:blip>
          <a:srcRect/>
          <a:stretch>
            <a:fillRect/>
          </a:stretch>
        </p:blipFill>
        <p:spPr>
          <a:xfrm>
            <a:off x="4507973" y="3785821"/>
            <a:ext cx="3176668" cy="995015"/>
          </a:xfrm>
          <a:prstGeom prst="rect">
            <a:avLst/>
          </a:prstGeom>
          <a:noFill/>
          <a:ln>
            <a:noFill/>
          </a:ln>
        </p:spPr>
      </p:pic>
      <p:sp>
        <p:nvSpPr>
          <p:cNvPr id="12" name="Freeform 11">
            <a:extLst>
              <a:ext uri="{FF2B5EF4-FFF2-40B4-BE49-F238E27FC236}">
                <a16:creationId xmlns:a16="http://schemas.microsoft.com/office/drawing/2014/main" id="{D61F6EF1-EE54-504F-B338-E5E0E031B7AC}"/>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9F7894A6-7C8C-E54E-B048-04975FE63298}"/>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7B114D92-5A04-CE4C-9C38-81F85C42D896}"/>
              </a:ext>
            </a:extLst>
          </p:cNvPr>
          <p:cNvGrpSpPr/>
          <p:nvPr/>
        </p:nvGrpSpPr>
        <p:grpSpPr>
          <a:xfrm>
            <a:off x="5136058" y="5279649"/>
            <a:ext cx="1920497" cy="1022110"/>
            <a:chOff x="5662078" y="5822280"/>
            <a:chExt cx="2117881" cy="1127160"/>
          </a:xfrm>
        </p:grpSpPr>
        <p:sp>
          <p:nvSpPr>
            <p:cNvPr id="15" name="Freeform 14">
              <a:extLst>
                <a:ext uri="{FF2B5EF4-FFF2-40B4-BE49-F238E27FC236}">
                  <a16:creationId xmlns:a16="http://schemas.microsoft.com/office/drawing/2014/main" id="{CD10D1EC-3C62-A64D-AF9D-12B5617D513C}"/>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258F7581-B524-9247-A88C-46557600110D}"/>
                </a:ext>
              </a:extLst>
            </p:cNvPr>
            <p:cNvSpPr txBox="1"/>
            <p:nvPr/>
          </p:nvSpPr>
          <p:spPr>
            <a:xfrm>
              <a:off x="5662078" y="6041160"/>
              <a:ext cx="2117879"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A2F797C7-FF10-1D44-8E13-95D89B23B74F}"/>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5DB9911-C963-E943-AC98-A7772BBFD1AB}"/>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1F905430-A0B4-5340-B3DF-50B916FEC3C0}"/>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CB376C-AC95-403C-B3A3-5950CB55CA94}"/>
              </a:ext>
            </a:extLst>
          </p:cNvPr>
          <p:cNvPicPr>
            <a:picLocks noChangeAspect="1"/>
          </p:cNvPicPr>
          <p:nvPr/>
        </p:nvPicPr>
        <p:blipFill>
          <a:blip r:embed="rId3"/>
          <a:stretch>
            <a:fillRect/>
          </a:stretch>
        </p:blipFill>
        <p:spPr>
          <a:xfrm>
            <a:off x="2771775" y="1104900"/>
            <a:ext cx="6648450" cy="4648200"/>
          </a:xfrm>
          <a:prstGeom prst="rect">
            <a:avLst/>
          </a:prstGeom>
        </p:spPr>
      </p:pic>
    </p:spTree>
    <p:extLst>
      <p:ext uri="{BB962C8B-B14F-4D97-AF65-F5344CB8AC3E}">
        <p14:creationId xmlns:p14="http://schemas.microsoft.com/office/powerpoint/2010/main" val="348013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B445-32AF-409F-807B-89D6D97AD940}"/>
              </a:ext>
            </a:extLst>
          </p:cNvPr>
          <p:cNvPicPr>
            <a:picLocks noChangeAspect="1"/>
          </p:cNvPicPr>
          <p:nvPr/>
        </p:nvPicPr>
        <p:blipFill>
          <a:blip r:embed="rId3"/>
          <a:stretch>
            <a:fillRect/>
          </a:stretch>
        </p:blipFill>
        <p:spPr>
          <a:xfrm>
            <a:off x="1981200" y="2405062"/>
            <a:ext cx="8229600" cy="2047875"/>
          </a:xfrm>
          <a:prstGeom prst="rect">
            <a:avLst/>
          </a:prstGeom>
        </p:spPr>
      </p:pic>
    </p:spTree>
    <p:extLst>
      <p:ext uri="{BB962C8B-B14F-4D97-AF65-F5344CB8AC3E}">
        <p14:creationId xmlns:p14="http://schemas.microsoft.com/office/powerpoint/2010/main" val="6017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gorithm for activity detection">
            <a:extLst>
              <a:ext uri="{FF2B5EF4-FFF2-40B4-BE49-F238E27FC236}">
                <a16:creationId xmlns:a16="http://schemas.microsoft.com/office/drawing/2014/main" id="{B8984E6B-5F8D-4A0A-AA2D-016CFA4AF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2228850"/>
            <a:ext cx="18002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tending the algorithm for running">
            <a:extLst>
              <a:ext uri="{FF2B5EF4-FFF2-40B4-BE49-F238E27FC236}">
                <a16:creationId xmlns:a16="http://schemas.microsoft.com/office/drawing/2014/main" id="{813345E0-FF99-4732-A882-2CABF5034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668" y="2228850"/>
            <a:ext cx="18097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tending the algorithm for biking">
            <a:extLst>
              <a:ext uri="{FF2B5EF4-FFF2-40B4-BE49-F238E27FC236}">
                <a16:creationId xmlns:a16="http://schemas.microsoft.com/office/drawing/2014/main" id="{718E1EF3-3E1B-4C36-8FD4-D2822461B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373" y="2228850"/>
            <a:ext cx="1914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do we write a golfing algorithm?">
            <a:extLst>
              <a:ext uri="{FF2B5EF4-FFF2-40B4-BE49-F238E27FC236}">
                <a16:creationId xmlns:a16="http://schemas.microsoft.com/office/drawing/2014/main" id="{1CD9C28E-B66A-4DD3-8E87-58E560BF2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9443" y="2228850"/>
            <a:ext cx="99060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BFBF73E-2EDC-4C51-9339-B87AEA3DAC75}"/>
              </a:ext>
            </a:extLst>
          </p:cNvPr>
          <p:cNvSpPr txBox="1">
            <a:spLocks/>
          </p:cNvSpPr>
          <p:nvPr/>
        </p:nvSpPr>
        <p:spPr>
          <a:xfrm>
            <a:off x="812801" y="1386840"/>
            <a:ext cx="10540999" cy="37447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4800" dirty="0">
              <a:solidFill>
                <a:schemeClr val="tx1">
                  <a:lumMod val="65000"/>
                  <a:lumOff val="35000"/>
                </a:schemeClr>
              </a:solidFill>
              <a:latin typeface="Palatino Linotype" panose="02040502050505030304" pitchFamily="18" charset="0"/>
            </a:endParaRPr>
          </a:p>
          <a:p>
            <a:pPr algn="ctr"/>
            <a:endParaRPr lang="en-US" sz="4800" dirty="0">
              <a:solidFill>
                <a:schemeClr val="tx1">
                  <a:lumMod val="65000"/>
                  <a:lumOff val="35000"/>
                </a:schemeClr>
              </a:solidFill>
              <a:latin typeface="Palatino Linotype" panose="02040502050505030304" pitchFamily="18" charset="0"/>
            </a:endParaRPr>
          </a:p>
          <a:p>
            <a:pPr algn="ctr"/>
            <a:r>
              <a:rPr lang="en-US" sz="4800" dirty="0">
                <a:solidFill>
                  <a:schemeClr val="tx1">
                    <a:lumMod val="65000"/>
                    <a:lumOff val="35000"/>
                  </a:schemeClr>
                </a:solidFill>
                <a:latin typeface="Palatino Linotype" panose="02040502050505030304" pitchFamily="18" charset="0"/>
              </a:rPr>
              <a:t>How do machines learn?</a:t>
            </a:r>
          </a:p>
        </p:txBody>
      </p:sp>
    </p:spTree>
    <p:extLst>
      <p:ext uri="{BB962C8B-B14F-4D97-AF65-F5344CB8AC3E}">
        <p14:creationId xmlns:p14="http://schemas.microsoft.com/office/powerpoint/2010/main" val="20271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8F9F9-82EC-4BAB-BFF0-F0F1E481621A}"/>
              </a:ext>
            </a:extLst>
          </p:cNvPr>
          <p:cNvPicPr>
            <a:picLocks noChangeAspect="1"/>
          </p:cNvPicPr>
          <p:nvPr/>
        </p:nvPicPr>
        <p:blipFill>
          <a:blip r:embed="rId3"/>
          <a:stretch>
            <a:fillRect/>
          </a:stretch>
        </p:blipFill>
        <p:spPr>
          <a:xfrm>
            <a:off x="1976437" y="3981993"/>
            <a:ext cx="8220075" cy="2038350"/>
          </a:xfrm>
          <a:prstGeom prst="rect">
            <a:avLst/>
          </a:prstGeom>
        </p:spPr>
      </p:pic>
      <p:pic>
        <p:nvPicPr>
          <p:cNvPr id="3" name="Picture 2">
            <a:extLst>
              <a:ext uri="{FF2B5EF4-FFF2-40B4-BE49-F238E27FC236}">
                <a16:creationId xmlns:a16="http://schemas.microsoft.com/office/drawing/2014/main" id="{EBEC6CCB-376E-4649-BC7E-FD10051F0E7C}"/>
              </a:ext>
            </a:extLst>
          </p:cNvPr>
          <p:cNvPicPr>
            <a:picLocks noChangeAspect="1"/>
          </p:cNvPicPr>
          <p:nvPr/>
        </p:nvPicPr>
        <p:blipFill>
          <a:blip r:embed="rId4"/>
          <a:stretch>
            <a:fillRect/>
          </a:stretch>
        </p:blipFill>
        <p:spPr>
          <a:xfrm>
            <a:off x="1966912" y="828132"/>
            <a:ext cx="8229600" cy="2047875"/>
          </a:xfrm>
          <a:prstGeom prst="rect">
            <a:avLst/>
          </a:prstGeom>
        </p:spPr>
      </p:pic>
    </p:spTree>
    <p:extLst>
      <p:ext uri="{BB962C8B-B14F-4D97-AF65-F5344CB8AC3E}">
        <p14:creationId xmlns:p14="http://schemas.microsoft.com/office/powerpoint/2010/main" val="19281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m coding to ML: gathering and labeling data">
            <a:extLst>
              <a:ext uri="{FF2B5EF4-FFF2-40B4-BE49-F238E27FC236}">
                <a16:creationId xmlns:a16="http://schemas.microsoft.com/office/drawing/2014/main" id="{38758BF5-1D25-4F79-B1AD-6BC3D082A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1947863"/>
            <a:ext cx="91154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0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ABBCD2-7D2C-459F-9C42-17A2338F39A5}"/>
              </a:ext>
            </a:extLst>
          </p:cNvPr>
          <p:cNvSpPr txBox="1">
            <a:spLocks/>
          </p:cNvSpPr>
          <p:nvPr/>
        </p:nvSpPr>
        <p:spPr>
          <a:xfrm>
            <a:off x="518616" y="447014"/>
            <a:ext cx="11054686" cy="76763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Palatino Linotype" panose="02040502050505030304" pitchFamily="18" charset="0"/>
                <a:cs typeface="Segoe UI Light" panose="020B0502040204020203" pitchFamily="34" charset="0"/>
              </a:rPr>
              <a:t>Summary</a:t>
            </a:r>
          </a:p>
        </p:txBody>
      </p:sp>
      <p:sp>
        <p:nvSpPr>
          <p:cNvPr id="4" name="Content Placeholder 3">
            <a:extLst>
              <a:ext uri="{FF2B5EF4-FFF2-40B4-BE49-F238E27FC236}">
                <a16:creationId xmlns:a16="http://schemas.microsoft.com/office/drawing/2014/main" id="{20414504-ECEC-4701-8B42-B13F0354C16C}"/>
              </a:ext>
            </a:extLst>
          </p:cNvPr>
          <p:cNvSpPr>
            <a:spLocks noGrp="1"/>
          </p:cNvSpPr>
          <p:nvPr>
            <p:ph sz="half" idx="1"/>
          </p:nvPr>
        </p:nvSpPr>
        <p:spPr>
          <a:xfrm>
            <a:off x="838200" y="1364105"/>
            <a:ext cx="10546582" cy="5046881"/>
          </a:xfrm>
        </p:spPr>
        <p:txBody>
          <a:bodyPr>
            <a:normAutofit/>
          </a:bodyPr>
          <a:lstStyle/>
          <a:p>
            <a:pPr marL="0" indent="0">
              <a:buNone/>
            </a:pPr>
            <a:r>
              <a:rPr lang="en-US" sz="2400" i="1" dirty="0">
                <a:latin typeface="Palatino Linotype" panose="02040502050505030304" pitchFamily="18" charset="0"/>
              </a:rPr>
              <a:t>      </a:t>
            </a:r>
          </a:p>
          <a:p>
            <a:pPr marL="0" indent="0">
              <a:buNone/>
            </a:pPr>
            <a:endParaRPr lang="en-US" sz="2400" dirty="0">
              <a:latin typeface="Palatino Linotype" panose="02040502050505030304" pitchFamily="18" charset="0"/>
            </a:endParaRPr>
          </a:p>
          <a:p>
            <a:pPr>
              <a:lnSpc>
                <a:spcPct val="100000"/>
              </a:lnSpc>
              <a:spcBef>
                <a:spcPts val="0"/>
              </a:spcBef>
              <a:buFont typeface="Courier New" panose="02070309020205020404" pitchFamily="49" charset="0"/>
              <a:buChar char="o"/>
            </a:pPr>
            <a:r>
              <a:rPr lang="en-US" sz="2400" dirty="0">
                <a:latin typeface="Palatino Linotype" panose="02040502050505030304" pitchFamily="18" charset="0"/>
              </a:rPr>
              <a:t> </a:t>
            </a:r>
          </a:p>
          <a:p>
            <a:pPr>
              <a:lnSpc>
                <a:spcPct val="100000"/>
              </a:lnSpc>
              <a:spcBef>
                <a:spcPts val="0"/>
              </a:spcBef>
              <a:buFont typeface="Courier New" panose="02070309020205020404" pitchFamily="49" charset="0"/>
              <a:buChar char="o"/>
            </a:pPr>
            <a:r>
              <a:rPr lang="en-US" sz="2400" dirty="0">
                <a:latin typeface="Palatino Linotype" panose="02040502050505030304" pitchFamily="18" charset="0"/>
              </a:rPr>
              <a:t> </a:t>
            </a:r>
          </a:p>
          <a:p>
            <a:pPr>
              <a:lnSpc>
                <a:spcPct val="100000"/>
              </a:lnSpc>
              <a:spcBef>
                <a:spcPts val="0"/>
              </a:spcBef>
              <a:buFont typeface="Courier New" panose="02070309020205020404" pitchFamily="49" charset="0"/>
              <a:buChar char="o"/>
            </a:pPr>
            <a:r>
              <a:rPr lang="en-US" sz="2400" dirty="0">
                <a:latin typeface="Palatino Linotype" panose="02040502050505030304" pitchFamily="18" charset="0"/>
              </a:rPr>
              <a:t> </a:t>
            </a:r>
          </a:p>
          <a:p>
            <a:pPr>
              <a:lnSpc>
                <a:spcPct val="100000"/>
              </a:lnSpc>
              <a:spcBef>
                <a:spcPts val="0"/>
              </a:spcBef>
              <a:buFont typeface="Courier New" panose="02070309020205020404" pitchFamily="49" charset="0"/>
              <a:buChar char="o"/>
            </a:pPr>
            <a:r>
              <a:rPr lang="en-US" sz="2400" dirty="0">
                <a:latin typeface="Palatino Linotype" panose="02040502050505030304" pitchFamily="18" charset="0"/>
              </a:rPr>
              <a:t> </a:t>
            </a:r>
            <a:endParaRPr lang="en-US" dirty="0">
              <a:latin typeface="Palatino Linotype" panose="02040502050505030304" pitchFamily="18" charset="0"/>
            </a:endParaRPr>
          </a:p>
          <a:p>
            <a:pPr marL="0" indent="0">
              <a:lnSpc>
                <a:spcPct val="100000"/>
              </a:lnSpc>
              <a:spcBef>
                <a:spcPts val="0"/>
              </a:spcBef>
              <a:buNone/>
            </a:pPr>
            <a:br>
              <a:rPr lang="en-US" dirty="0"/>
            </a:br>
            <a:endParaRPr lang="en-US" dirty="0"/>
          </a:p>
        </p:txBody>
      </p:sp>
    </p:spTree>
    <p:extLst>
      <p:ext uri="{BB962C8B-B14F-4D97-AF65-F5344CB8AC3E}">
        <p14:creationId xmlns:p14="http://schemas.microsoft.com/office/powerpoint/2010/main" val="201800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ABBCD2-7D2C-459F-9C42-17A2338F39A5}"/>
              </a:ext>
            </a:extLst>
          </p:cNvPr>
          <p:cNvSpPr txBox="1">
            <a:spLocks/>
          </p:cNvSpPr>
          <p:nvPr/>
        </p:nvSpPr>
        <p:spPr>
          <a:xfrm>
            <a:off x="518616" y="447014"/>
            <a:ext cx="11054686" cy="76763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Palatino Linotype" panose="02040502050505030304" pitchFamily="18" charset="0"/>
                <a:cs typeface="Segoe UI Light" panose="020B0502040204020203" pitchFamily="34" charset="0"/>
              </a:rPr>
              <a:t>References</a:t>
            </a:r>
          </a:p>
        </p:txBody>
      </p:sp>
      <p:sp>
        <p:nvSpPr>
          <p:cNvPr id="4" name="Content Placeholder 3">
            <a:extLst>
              <a:ext uri="{FF2B5EF4-FFF2-40B4-BE49-F238E27FC236}">
                <a16:creationId xmlns:a16="http://schemas.microsoft.com/office/drawing/2014/main" id="{20414504-ECEC-4701-8B42-B13F0354C16C}"/>
              </a:ext>
            </a:extLst>
          </p:cNvPr>
          <p:cNvSpPr>
            <a:spLocks noGrp="1"/>
          </p:cNvSpPr>
          <p:nvPr>
            <p:ph sz="half" idx="1"/>
          </p:nvPr>
        </p:nvSpPr>
        <p:spPr>
          <a:xfrm>
            <a:off x="838200" y="1364105"/>
            <a:ext cx="10546582" cy="4812859"/>
          </a:xfrm>
        </p:spPr>
        <p:txBody>
          <a:bodyPr>
            <a:normAutofit/>
          </a:bodyPr>
          <a:lstStyle/>
          <a:p>
            <a:pPr marL="0" indent="0">
              <a:buNone/>
            </a:pPr>
            <a:r>
              <a:rPr lang="en-US" sz="2400" i="1" dirty="0">
                <a:latin typeface="Palatino Linotype" panose="02040502050505030304" pitchFamily="18" charset="0"/>
              </a:rPr>
              <a:t>      </a:t>
            </a:r>
            <a:endParaRPr lang="en-US" sz="2400" dirty="0">
              <a:latin typeface="Palatino Linotype" panose="02040502050505030304" pitchFamily="18" charset="0"/>
            </a:endParaRPr>
          </a:p>
          <a:p>
            <a:pPr>
              <a:lnSpc>
                <a:spcPct val="100000"/>
              </a:lnSpc>
              <a:spcBef>
                <a:spcPts val="0"/>
              </a:spcBef>
              <a:buFont typeface="Courier New" panose="02070309020205020404" pitchFamily="49" charset="0"/>
              <a:buChar char="o"/>
            </a:pPr>
            <a:r>
              <a:rPr lang="en-US" sz="2400" dirty="0">
                <a:solidFill>
                  <a:srgbClr val="0021A5"/>
                </a:solidFill>
                <a:latin typeface="Palatino Linotype" panose="02040502050505030304" pitchFamily="18" charset="0"/>
              </a:rPr>
              <a:t>  </a:t>
            </a:r>
            <a:r>
              <a:rPr lang="en-US" sz="2400" dirty="0">
                <a:solidFill>
                  <a:schemeClr val="tx1">
                    <a:lumMod val="85000"/>
                    <a:lumOff val="15000"/>
                  </a:schemeClr>
                </a:solidFill>
                <a:latin typeface="Palatino Linotype" panose="02040502050505030304" pitchFamily="18" charset="0"/>
              </a:rPr>
              <a:t>Moroney, L. </a:t>
            </a:r>
            <a:r>
              <a:rPr lang="en-US" sz="2400" dirty="0">
                <a:latin typeface="Palatino Linotype" panose="02040502050505030304" pitchFamily="18" charset="0"/>
              </a:rPr>
              <a:t>(2019). </a:t>
            </a:r>
            <a:r>
              <a:rPr lang="en-US" sz="2400" i="1" dirty="0">
                <a:latin typeface="Palatino Linotype" panose="02040502050505030304" pitchFamily="18" charset="0"/>
              </a:rPr>
              <a:t>AI and Machine Learning for Coders: A Programmer’s Guide to Artificial Intelligence</a:t>
            </a:r>
            <a:r>
              <a:rPr lang="en-US" sz="2400" dirty="0">
                <a:latin typeface="Palatino Linotype" panose="02040502050505030304" pitchFamily="18" charset="0"/>
              </a:rPr>
              <a:t>.  Sebastopol, CA: O’Reilly Media, Inc.</a:t>
            </a:r>
          </a:p>
          <a:p>
            <a:pPr marL="0" indent="0">
              <a:lnSpc>
                <a:spcPct val="100000"/>
              </a:lnSpc>
              <a:spcBef>
                <a:spcPts val="0"/>
              </a:spcBef>
              <a:buNone/>
            </a:pPr>
            <a:endParaRPr lang="en-US" sz="2400" dirty="0">
              <a:latin typeface="Palatino Linotype" panose="02040502050505030304" pitchFamily="18" charset="0"/>
            </a:endParaRPr>
          </a:p>
          <a:p>
            <a:pPr marL="0" indent="0">
              <a:lnSpc>
                <a:spcPct val="100000"/>
              </a:lnSpc>
              <a:spcBef>
                <a:spcPts val="0"/>
              </a:spcBef>
              <a:buNone/>
            </a:pPr>
            <a:br>
              <a:rPr lang="en-US" dirty="0"/>
            </a:br>
            <a:endParaRPr lang="en-US" dirty="0"/>
          </a:p>
        </p:txBody>
      </p:sp>
    </p:spTree>
    <p:extLst>
      <p:ext uri="{BB962C8B-B14F-4D97-AF65-F5344CB8AC3E}">
        <p14:creationId xmlns:p14="http://schemas.microsoft.com/office/powerpoint/2010/main" val="187136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polygon&#10;&#10;Description automatically generated">
            <a:extLst>
              <a:ext uri="{FF2B5EF4-FFF2-40B4-BE49-F238E27FC236}">
                <a16:creationId xmlns:a16="http://schemas.microsoft.com/office/drawing/2014/main" id="{C2DE91E3-D880-4DAC-994B-DE99957A0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648" y="1407390"/>
            <a:ext cx="5010703" cy="4043219"/>
          </a:xfrm>
          <a:prstGeom prst="rect">
            <a:avLst/>
          </a:prstGeom>
        </p:spPr>
      </p:pic>
      <p:sp>
        <p:nvSpPr>
          <p:cNvPr id="7" name="TextBox 6">
            <a:extLst>
              <a:ext uri="{FF2B5EF4-FFF2-40B4-BE49-F238E27FC236}">
                <a16:creationId xmlns:a16="http://schemas.microsoft.com/office/drawing/2014/main" id="{33C5756F-F613-4496-8371-8944A41056D0}"/>
              </a:ext>
            </a:extLst>
          </p:cNvPr>
          <p:cNvSpPr txBox="1"/>
          <p:nvPr/>
        </p:nvSpPr>
        <p:spPr>
          <a:xfrm>
            <a:off x="4433455" y="4128655"/>
            <a:ext cx="3583032" cy="461665"/>
          </a:xfrm>
          <a:prstGeom prst="rect">
            <a:avLst/>
          </a:prstGeom>
          <a:noFill/>
        </p:spPr>
        <p:txBody>
          <a:bodyPr wrap="none" rtlCol="0">
            <a:spAutoFit/>
          </a:bodyPr>
          <a:lstStyle/>
          <a:p>
            <a:r>
              <a:rPr lang="en-US" sz="2400" b="1" dirty="0">
                <a:latin typeface="Bradley Hand ITC" panose="03070402050302030203" pitchFamily="66" charset="0"/>
              </a:rPr>
              <a:t>top-down            bottom-up</a:t>
            </a:r>
          </a:p>
        </p:txBody>
      </p:sp>
    </p:spTree>
    <p:extLst>
      <p:ext uri="{BB962C8B-B14F-4D97-AF65-F5344CB8AC3E}">
        <p14:creationId xmlns:p14="http://schemas.microsoft.com/office/powerpoint/2010/main" val="9690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A1215DFF-98A8-4239-B832-EBFD8C462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464" y="1925463"/>
            <a:ext cx="2581071" cy="3007073"/>
          </a:xfrm>
          <a:prstGeom prst="rect">
            <a:avLst/>
          </a:prstGeom>
        </p:spPr>
      </p:pic>
      <p:sp>
        <p:nvSpPr>
          <p:cNvPr id="7" name="TextBox 6">
            <a:extLst>
              <a:ext uri="{FF2B5EF4-FFF2-40B4-BE49-F238E27FC236}">
                <a16:creationId xmlns:a16="http://schemas.microsoft.com/office/drawing/2014/main" id="{33C5756F-F613-4496-8371-8944A41056D0}"/>
              </a:ext>
            </a:extLst>
          </p:cNvPr>
          <p:cNvSpPr txBox="1"/>
          <p:nvPr/>
        </p:nvSpPr>
        <p:spPr>
          <a:xfrm>
            <a:off x="5421776" y="4170695"/>
            <a:ext cx="1348446" cy="461665"/>
          </a:xfrm>
          <a:prstGeom prst="rect">
            <a:avLst/>
          </a:prstGeom>
          <a:noFill/>
        </p:spPr>
        <p:txBody>
          <a:bodyPr wrap="none" rtlCol="0">
            <a:spAutoFit/>
          </a:bodyPr>
          <a:lstStyle/>
          <a:p>
            <a:r>
              <a:rPr lang="en-US" sz="2400" b="1" dirty="0">
                <a:latin typeface="Bradley Hand ITC" panose="03070402050302030203" pitchFamily="66" charset="0"/>
              </a:rPr>
              <a:t>top-down</a:t>
            </a:r>
          </a:p>
        </p:txBody>
      </p:sp>
    </p:spTree>
    <p:extLst>
      <p:ext uri="{BB962C8B-B14F-4D97-AF65-F5344CB8AC3E}">
        <p14:creationId xmlns:p14="http://schemas.microsoft.com/office/powerpoint/2010/main" val="323145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3C5BF5B-BC23-E648-AC43-D3F11D302647}"/>
              </a:ext>
            </a:extLst>
          </p:cNvPr>
          <p:cNvSpPr/>
          <p:nvPr/>
        </p:nvSpPr>
        <p:spPr>
          <a:xfrm>
            <a:off x="830859" y="3293864"/>
            <a:ext cx="3316715" cy="3067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000000"/>
            </a:solidFill>
            <a:prstDash val="solid"/>
          </a:ln>
        </p:spPr>
        <p:txBody>
          <a:bodyPr wrap="none" lIns="90100" tIns="49294" rIns="90100" bIns="49294"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3" name="TextBox 2">
            <a:extLst>
              <a:ext uri="{FF2B5EF4-FFF2-40B4-BE49-F238E27FC236}">
                <a16:creationId xmlns:a16="http://schemas.microsoft.com/office/drawing/2014/main" id="{2F509E4D-2195-5548-A2F2-32F279952EFD}"/>
              </a:ext>
            </a:extLst>
          </p:cNvPr>
          <p:cNvSpPr txBox="1"/>
          <p:nvPr/>
        </p:nvSpPr>
        <p:spPr>
          <a:xfrm>
            <a:off x="913777" y="3345395"/>
            <a:ext cx="3299087" cy="30083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Knowledge base</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Birds can fly (0.99).</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 parrot is a bird.</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The orange-chinned parakeet is a parrot.</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t>
            </a:r>
          </a:p>
        </p:txBody>
      </p:sp>
      <p:sp>
        <p:nvSpPr>
          <p:cNvPr id="4" name="TextBox 3">
            <a:extLst>
              <a:ext uri="{FF2B5EF4-FFF2-40B4-BE49-F238E27FC236}">
                <a16:creationId xmlns:a16="http://schemas.microsoft.com/office/drawing/2014/main" id="{7C7405F6-ACB3-CA47-9831-DB07FDFD63B1}"/>
              </a:ext>
            </a:extLst>
          </p:cNvPr>
          <p:cNvSpPr txBox="1"/>
          <p:nvPr/>
        </p:nvSpPr>
        <p:spPr>
          <a:xfrm>
            <a:off x="8574866" y="3519767"/>
            <a:ext cx="3126325" cy="835436"/>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Q: Can the orange-chinned parakeet fly?</a:t>
            </a:r>
          </a:p>
        </p:txBody>
      </p:sp>
      <p:sp>
        <p:nvSpPr>
          <p:cNvPr id="5" name="TextBox 4">
            <a:extLst>
              <a:ext uri="{FF2B5EF4-FFF2-40B4-BE49-F238E27FC236}">
                <a16:creationId xmlns:a16="http://schemas.microsoft.com/office/drawing/2014/main" id="{BFF8B0B4-82C4-A148-96A0-F458243A5C43}"/>
              </a:ext>
            </a:extLst>
          </p:cNvPr>
          <p:cNvSpPr txBox="1"/>
          <p:nvPr/>
        </p:nvSpPr>
        <p:spPr>
          <a:xfrm>
            <a:off x="8574866" y="5348203"/>
            <a:ext cx="3126325" cy="121194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A: The orange-chinned parakeet most likely can fly.</a:t>
            </a:r>
          </a:p>
        </p:txBody>
      </p:sp>
      <p:grpSp>
        <p:nvGrpSpPr>
          <p:cNvPr id="6" name="Group 5">
            <a:extLst>
              <a:ext uri="{FF2B5EF4-FFF2-40B4-BE49-F238E27FC236}">
                <a16:creationId xmlns:a16="http://schemas.microsoft.com/office/drawing/2014/main" id="{4309DA1E-42B0-0A4A-AFB2-505C1CB13A0F}"/>
              </a:ext>
            </a:extLst>
          </p:cNvPr>
          <p:cNvGrpSpPr/>
          <p:nvPr/>
        </p:nvGrpSpPr>
        <p:grpSpPr>
          <a:xfrm>
            <a:off x="5127572" y="4209226"/>
            <a:ext cx="2570454" cy="1243767"/>
            <a:chOff x="5652720" y="4641840"/>
            <a:chExt cx="2834640" cy="1371599"/>
          </a:xfrm>
          <a:solidFill>
            <a:schemeClr val="accent3">
              <a:lumMod val="20000"/>
              <a:lumOff val="80000"/>
            </a:schemeClr>
          </a:solidFill>
        </p:grpSpPr>
        <p:sp>
          <p:nvSpPr>
            <p:cNvPr id="7" name="Freeform 6">
              <a:extLst>
                <a:ext uri="{FF2B5EF4-FFF2-40B4-BE49-F238E27FC236}">
                  <a16:creationId xmlns:a16="http://schemas.microsoft.com/office/drawing/2014/main" id="{B0C86B87-3493-3549-A33D-909F7210ADDA}"/>
                </a:ext>
              </a:extLst>
            </p:cNvPr>
            <p:cNvSpPr/>
            <p:nvPr/>
          </p:nvSpPr>
          <p:spPr>
            <a:xfrm>
              <a:off x="5652720" y="4641840"/>
              <a:ext cx="283464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236AF645-8CC7-2F4C-8894-FAC1B217C955}"/>
                </a:ext>
              </a:extLst>
            </p:cNvPr>
            <p:cNvSpPr txBox="1"/>
            <p:nvPr/>
          </p:nvSpPr>
          <p:spPr>
            <a:xfrm>
              <a:off x="5779136" y="5064365"/>
              <a:ext cx="2581805" cy="506089"/>
            </a:xfrm>
            <a:prstGeom prst="rect">
              <a:avLst/>
            </a:prstGeom>
            <a:grpFill/>
            <a:ln>
              <a:noFill/>
            </a:ln>
          </p:spPr>
          <p:txBody>
            <a:bodyPr wrap="non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Inference Engine</a:t>
              </a:r>
            </a:p>
          </p:txBody>
        </p:sp>
      </p:grpSp>
      <p:sp>
        <p:nvSpPr>
          <p:cNvPr id="9" name="Freeform 8">
            <a:extLst>
              <a:ext uri="{FF2B5EF4-FFF2-40B4-BE49-F238E27FC236}">
                <a16:creationId xmlns:a16="http://schemas.microsoft.com/office/drawing/2014/main" id="{EC34DE48-B841-554E-ACB3-DF6BFEBE6493}"/>
              </a:ext>
            </a:extLst>
          </p:cNvPr>
          <p:cNvSpPr/>
          <p:nvPr/>
        </p:nvSpPr>
        <p:spPr>
          <a:xfrm>
            <a:off x="7763317" y="4191923"/>
            <a:ext cx="828851" cy="431565"/>
          </a:xfrm>
          <a:custGeom>
            <a:avLst/>
            <a:gdLst/>
            <a:ahLst/>
            <a:cxnLst>
              <a:cxn ang="3cd4">
                <a:pos x="hc" y="t"/>
              </a:cxn>
              <a:cxn ang="cd2">
                <a:pos x="l" y="vc"/>
              </a:cxn>
              <a:cxn ang="cd4">
                <a:pos x="hc" y="b"/>
              </a:cxn>
              <a:cxn ang="0">
                <a:pos x="r" y="vc"/>
              </a:cxn>
            </a:cxnLst>
            <a:rect l="l" t="t" r="r" b="b"/>
            <a:pathLst>
              <a:path w="2540" h="1323" fill="none">
                <a:moveTo>
                  <a:pt x="2540" y="0"/>
                </a:moveTo>
                <a:lnTo>
                  <a:pt x="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0" name="Freeform 9">
            <a:extLst>
              <a:ext uri="{FF2B5EF4-FFF2-40B4-BE49-F238E27FC236}">
                <a16:creationId xmlns:a16="http://schemas.microsoft.com/office/drawing/2014/main" id="{0DC5905A-42ED-1E43-BFB8-2B5E8EF6680D}"/>
              </a:ext>
            </a:extLst>
          </p:cNvPr>
          <p:cNvSpPr/>
          <p:nvPr/>
        </p:nvSpPr>
        <p:spPr>
          <a:xfrm>
            <a:off x="7771804" y="5031875"/>
            <a:ext cx="828851" cy="431565"/>
          </a:xfrm>
          <a:custGeom>
            <a:avLst/>
            <a:gdLst/>
            <a:ahLst/>
            <a:cxnLst>
              <a:cxn ang="3cd4">
                <a:pos x="hc" y="t"/>
              </a:cxn>
              <a:cxn ang="cd2">
                <a:pos x="l" y="vc"/>
              </a:cxn>
              <a:cxn ang="cd4">
                <a:pos x="hc" y="b"/>
              </a:cxn>
              <a:cxn ang="0">
                <a:pos x="r" y="vc"/>
              </a:cxn>
            </a:cxnLst>
            <a:rect l="l" t="t" r="r" b="b"/>
            <a:pathLst>
              <a:path w="2540" h="1323" fill="none">
                <a:moveTo>
                  <a:pt x="0" y="0"/>
                </a:moveTo>
                <a:lnTo>
                  <a:pt x="254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B4F68D7A-A49E-C844-A22A-D74C4628AFB8}"/>
              </a:ext>
            </a:extLst>
          </p:cNvPr>
          <p:cNvSpPr/>
          <p:nvPr/>
        </p:nvSpPr>
        <p:spPr>
          <a:xfrm>
            <a:off x="4230492" y="4827845"/>
            <a:ext cx="828851" cy="0"/>
          </a:xfrm>
          <a:custGeom>
            <a:avLst/>
            <a:gdLst/>
            <a:ahLst/>
            <a:cxnLst>
              <a:cxn ang="3cd4">
                <a:pos x="hc" y="t"/>
              </a:cxn>
              <a:cxn ang="cd2">
                <a:pos x="l" y="vc"/>
              </a:cxn>
              <a:cxn ang="cd4">
                <a:pos x="hc" y="b"/>
              </a:cxn>
              <a:cxn ang="0">
                <a:pos x="r" y="vc"/>
              </a:cxn>
            </a:cxnLst>
            <a:rect l="l" t="t" r="r" b="b"/>
            <a:pathLst>
              <a:path w="2540" fill="none">
                <a:moveTo>
                  <a:pt x="0" y="0"/>
                </a:moveTo>
                <a:lnTo>
                  <a:pt x="254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7E088342-A066-E743-9F76-EF68F9335111}"/>
              </a:ext>
            </a:extLst>
          </p:cNvPr>
          <p:cNvSpPr txBox="1"/>
          <p:nvPr/>
        </p:nvSpPr>
        <p:spPr>
          <a:xfrm>
            <a:off x="4230492" y="1394560"/>
            <a:ext cx="4797433"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Can the orange-chinned parakeet fly?</a:t>
            </a:r>
          </a:p>
        </p:txBody>
      </p:sp>
      <p:pic>
        <p:nvPicPr>
          <p:cNvPr id="14" name="Picture 13">
            <a:extLst>
              <a:ext uri="{FF2B5EF4-FFF2-40B4-BE49-F238E27FC236}">
                <a16:creationId xmlns:a16="http://schemas.microsoft.com/office/drawing/2014/main" id="{3CB54685-81EB-2244-8458-325719E8A8C6}"/>
              </a:ext>
            </a:extLst>
          </p:cNvPr>
          <p:cNvPicPr>
            <a:picLocks noChangeAspect="1"/>
          </p:cNvPicPr>
          <p:nvPr/>
        </p:nvPicPr>
        <p:blipFill>
          <a:blip r:embed="rId3">
            <a:lum/>
            <a:alphaModFix/>
          </a:blip>
          <a:srcRect/>
          <a:stretch>
            <a:fillRect/>
          </a:stretch>
        </p:blipFill>
        <p:spPr>
          <a:xfrm>
            <a:off x="2157545" y="341268"/>
            <a:ext cx="1990029" cy="2588410"/>
          </a:xfrm>
          <a:prstGeom prst="rect">
            <a:avLst/>
          </a:prstGeom>
          <a:no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7177BAB-85F1-48E3-A955-891565F62E47}"/>
              </a:ext>
            </a:extLst>
          </p:cNvPr>
          <p:cNvSpPr txBox="1"/>
          <p:nvPr/>
        </p:nvSpPr>
        <p:spPr>
          <a:xfrm>
            <a:off x="4277420" y="2719473"/>
            <a:ext cx="1700303" cy="242838"/>
          </a:xfrm>
          <a:prstGeom prst="rect">
            <a:avLst/>
          </a:prstGeom>
          <a:noFill/>
          <a:ln>
            <a:noFill/>
          </a:ln>
        </p:spPr>
        <p:txBody>
          <a:bodyPr wrap="none" lIns="81612" tIns="40806" rIns="81612" bIns="40806" anchorCtr="0" compatLnSpc="0">
            <a:spAutoFit/>
          </a:bodyPr>
          <a:lstStyle/>
          <a:p>
            <a:pPr hangingPunct="0"/>
            <a:r>
              <a:rPr lang="en-US" sz="1088" dirty="0">
                <a:latin typeface="Arial" pitchFamily="34"/>
                <a:ea typeface="Liberation Sans" pitchFamily="34"/>
                <a:cs typeface="Liberation Sans" pitchFamily="34"/>
              </a:rPr>
              <a:t>Laura </a:t>
            </a:r>
            <a:r>
              <a:rPr lang="en-US" sz="1088" dirty="0" err="1">
                <a:latin typeface="Arial" pitchFamily="34"/>
                <a:ea typeface="Liberation Sans" pitchFamily="34"/>
                <a:cs typeface="Liberation Sans" pitchFamily="34"/>
              </a:rPr>
              <a:t>Gaudette</a:t>
            </a:r>
            <a:r>
              <a:rPr lang="en-US" sz="1088" dirty="0">
                <a:latin typeface="Arial" pitchFamily="34"/>
                <a:ea typeface="Liberation Sans" pitchFamily="34"/>
                <a:cs typeface="Liberation Sans" pitchFamily="34"/>
              </a:rPr>
              <a:t> (CC-BY)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0FA6C-634A-0E46-B659-754C0224E07F}"/>
              </a:ext>
            </a:extLst>
          </p:cNvPr>
          <p:cNvGrpSpPr/>
          <p:nvPr/>
        </p:nvGrpSpPr>
        <p:grpSpPr>
          <a:xfrm>
            <a:off x="3162693" y="4803360"/>
            <a:ext cx="3133340" cy="1181743"/>
            <a:chOff x="3485888" y="5297039"/>
            <a:chExt cx="3455378" cy="1303200"/>
          </a:xfrm>
        </p:grpSpPr>
        <p:sp>
          <p:nvSpPr>
            <p:cNvPr id="3" name="Freeform 2">
              <a:extLst>
                <a:ext uri="{FF2B5EF4-FFF2-40B4-BE49-F238E27FC236}">
                  <a16:creationId xmlns:a16="http://schemas.microsoft.com/office/drawing/2014/main" id="{84AFFA42-4CBA-814D-A05C-0676EC0E17FF}"/>
                </a:ext>
              </a:extLst>
            </p:cNvPr>
            <p:cNvSpPr/>
            <p:nvPr/>
          </p:nvSpPr>
          <p:spPr>
            <a:xfrm>
              <a:off x="4041719" y="5297039"/>
              <a:ext cx="2392200" cy="1303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4" name="TextBox 3">
              <a:extLst>
                <a:ext uri="{FF2B5EF4-FFF2-40B4-BE49-F238E27FC236}">
                  <a16:creationId xmlns:a16="http://schemas.microsoft.com/office/drawing/2014/main" id="{5298A7C0-CDEF-1B4F-AC6A-8590E165EC82}"/>
                </a:ext>
              </a:extLst>
            </p:cNvPr>
            <p:cNvSpPr txBox="1"/>
            <p:nvPr/>
          </p:nvSpPr>
          <p:spPr>
            <a:xfrm>
              <a:off x="3485888" y="5437747"/>
              <a:ext cx="3455378" cy="92130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Palatino Linotype" panose="02040502050505030304" pitchFamily="18" charset="0"/>
                  <a:ea typeface="Arial" pitchFamily="34"/>
                  <a:cs typeface="Arial" pitchFamily="34"/>
                </a:rPr>
                <a:t>Game board representation</a:t>
              </a:r>
            </a:p>
          </p:txBody>
        </p:sp>
      </p:grpSp>
      <p:sp>
        <p:nvSpPr>
          <p:cNvPr id="5" name="TextBox 4">
            <a:extLst>
              <a:ext uri="{FF2B5EF4-FFF2-40B4-BE49-F238E27FC236}">
                <a16:creationId xmlns:a16="http://schemas.microsoft.com/office/drawing/2014/main" id="{6A663558-70A4-9D44-8A64-722684CD5A69}"/>
              </a:ext>
            </a:extLst>
          </p:cNvPr>
          <p:cNvSpPr txBox="1"/>
          <p:nvPr/>
        </p:nvSpPr>
        <p:spPr>
          <a:xfrm>
            <a:off x="10386655" y="3789085"/>
            <a:ext cx="1319878"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i="1">
                <a:latin typeface="Palatino Linotype" panose="02040502050505030304" pitchFamily="18" charset="0"/>
                <a:ea typeface="Arial" pitchFamily="34"/>
                <a:cs typeface="Arial" pitchFamily="34"/>
              </a:rPr>
              <a:t>next move</a:t>
            </a:r>
          </a:p>
        </p:txBody>
      </p:sp>
      <p:sp>
        <p:nvSpPr>
          <p:cNvPr id="6" name="Freeform 5">
            <a:extLst>
              <a:ext uri="{FF2B5EF4-FFF2-40B4-BE49-F238E27FC236}">
                <a16:creationId xmlns:a16="http://schemas.microsoft.com/office/drawing/2014/main" id="{2A38D3D3-79AC-6D4D-86E6-68E4257CF243}"/>
              </a:ext>
            </a:extLst>
          </p:cNvPr>
          <p:cNvSpPr/>
          <p:nvPr/>
        </p:nvSpPr>
        <p:spPr>
          <a:xfrm>
            <a:off x="8115227" y="4587905"/>
            <a:ext cx="497181" cy="580099"/>
          </a:xfrm>
          <a:custGeom>
            <a:avLst/>
            <a:gdLst/>
            <a:ahLst/>
            <a:cxnLst>
              <a:cxn ang="3cd4">
                <a:pos x="hc" y="t"/>
              </a:cxn>
              <a:cxn ang="cd2">
                <a:pos x="l" y="vc"/>
              </a:cxn>
              <a:cxn ang="cd4">
                <a:pos x="hc" y="b"/>
              </a:cxn>
              <a:cxn ang="0">
                <a:pos x="r" y="vc"/>
              </a:cxn>
            </a:cxnLst>
            <a:rect l="l" t="t" r="r" b="b"/>
            <a:pathLst>
              <a:path w="1524" h="1778" fill="none">
                <a:moveTo>
                  <a:pt x="0" y="1778"/>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7" name="Freeform 6">
            <a:extLst>
              <a:ext uri="{FF2B5EF4-FFF2-40B4-BE49-F238E27FC236}">
                <a16:creationId xmlns:a16="http://schemas.microsoft.com/office/drawing/2014/main" id="{0ACF634A-E5AF-3E48-B466-F4337C6CF837}"/>
              </a:ext>
            </a:extLst>
          </p:cNvPr>
          <p:cNvSpPr/>
          <p:nvPr/>
        </p:nvSpPr>
        <p:spPr>
          <a:xfrm>
            <a:off x="5888849" y="4422070"/>
            <a:ext cx="1894380" cy="801430"/>
          </a:xfrm>
          <a:custGeom>
            <a:avLst/>
            <a:gdLst/>
            <a:ahLst/>
            <a:cxnLst>
              <a:cxn ang="3cd4">
                <a:pos x="hc" y="t"/>
              </a:cxn>
              <a:cxn ang="cd2">
                <a:pos x="l" y="vc"/>
              </a:cxn>
              <a:cxn ang="cd4">
                <a:pos x="hc" y="b"/>
              </a:cxn>
              <a:cxn ang="0">
                <a:pos x="r" y="vc"/>
              </a:cxn>
            </a:cxnLst>
            <a:rect l="l" t="t" r="r" b="b"/>
            <a:pathLst>
              <a:path w="5804" h="2456" fill="none">
                <a:moveTo>
                  <a:pt x="0" y="2456"/>
                </a:moveTo>
                <a:lnTo>
                  <a:pt x="580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8" name="Freeform 7">
            <a:extLst>
              <a:ext uri="{FF2B5EF4-FFF2-40B4-BE49-F238E27FC236}">
                <a16:creationId xmlns:a16="http://schemas.microsoft.com/office/drawing/2014/main" id="{D96815DD-11C2-7942-A012-F6B91B4FC88B}"/>
              </a:ext>
            </a:extLst>
          </p:cNvPr>
          <p:cNvSpPr/>
          <p:nvPr/>
        </p:nvSpPr>
        <p:spPr>
          <a:xfrm>
            <a:off x="3443288" y="3718899"/>
            <a:ext cx="691555" cy="1022110"/>
          </a:xfrm>
          <a:custGeom>
            <a:avLst/>
            <a:gdLst/>
            <a:ahLst/>
            <a:cxnLst>
              <a:cxn ang="3cd4">
                <a:pos x="hc" y="t"/>
              </a:cxn>
              <a:cxn ang="cd2">
                <a:pos x="l" y="vc"/>
              </a:cxn>
              <a:cxn ang="cd4">
                <a:pos x="hc" y="b"/>
              </a:cxn>
              <a:cxn ang="0">
                <a:pos x="r" y="vc"/>
              </a:cxn>
            </a:cxnLst>
            <a:rect l="l" t="t" r="r" b="b"/>
            <a:pathLst>
              <a:path w="1778" h="2032" fill="none">
                <a:moveTo>
                  <a:pt x="0" y="0"/>
                </a:moveTo>
                <a:lnTo>
                  <a:pt x="1778" y="203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grpSp>
        <p:nvGrpSpPr>
          <p:cNvPr id="9" name="Group 8">
            <a:extLst>
              <a:ext uri="{FF2B5EF4-FFF2-40B4-BE49-F238E27FC236}">
                <a16:creationId xmlns:a16="http://schemas.microsoft.com/office/drawing/2014/main" id="{DE6B81B2-427F-8E45-9E94-8D0E1F66A781}"/>
              </a:ext>
            </a:extLst>
          </p:cNvPr>
          <p:cNvGrpSpPr/>
          <p:nvPr/>
        </p:nvGrpSpPr>
        <p:grpSpPr>
          <a:xfrm>
            <a:off x="7711138" y="3505728"/>
            <a:ext cx="2066690" cy="1022110"/>
            <a:chOff x="8501820" y="3866039"/>
            <a:chExt cx="2279100" cy="1127160"/>
          </a:xfrm>
        </p:grpSpPr>
        <p:sp>
          <p:nvSpPr>
            <p:cNvPr id="10" name="Freeform 9">
              <a:extLst>
                <a:ext uri="{FF2B5EF4-FFF2-40B4-BE49-F238E27FC236}">
                  <a16:creationId xmlns:a16="http://schemas.microsoft.com/office/drawing/2014/main" id="{B705D152-2036-4547-9003-29EB330C4440}"/>
                </a:ext>
              </a:extLst>
            </p:cNvPr>
            <p:cNvSpPr/>
            <p:nvPr/>
          </p:nvSpPr>
          <p:spPr>
            <a:xfrm>
              <a:off x="8663040" y="3866039"/>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1" name="TextBox 10">
              <a:extLst>
                <a:ext uri="{FF2B5EF4-FFF2-40B4-BE49-F238E27FC236}">
                  <a16:creationId xmlns:a16="http://schemas.microsoft.com/office/drawing/2014/main" id="{8B1BB689-F876-B540-85AD-01ED7EBCFFA6}"/>
                </a:ext>
              </a:extLst>
            </p:cNvPr>
            <p:cNvSpPr txBox="1"/>
            <p:nvPr/>
          </p:nvSpPr>
          <p:spPr>
            <a:xfrm>
              <a:off x="8501820" y="3990382"/>
              <a:ext cx="2279100"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Game tree search</a:t>
              </a:r>
            </a:p>
          </p:txBody>
        </p:sp>
      </p:grpSp>
      <p:grpSp>
        <p:nvGrpSpPr>
          <p:cNvPr id="12" name="Group 11">
            <a:extLst>
              <a:ext uri="{FF2B5EF4-FFF2-40B4-BE49-F238E27FC236}">
                <a16:creationId xmlns:a16="http://schemas.microsoft.com/office/drawing/2014/main" id="{2396A7CC-4A6E-D24D-BC2B-0B26E84936E4}"/>
              </a:ext>
            </a:extLst>
          </p:cNvPr>
          <p:cNvGrpSpPr/>
          <p:nvPr/>
        </p:nvGrpSpPr>
        <p:grpSpPr>
          <a:xfrm>
            <a:off x="6563839" y="5255819"/>
            <a:ext cx="2169249" cy="1022110"/>
            <a:chOff x="7236603" y="5796000"/>
            <a:chExt cx="2392199" cy="1127160"/>
          </a:xfrm>
        </p:grpSpPr>
        <p:sp>
          <p:nvSpPr>
            <p:cNvPr id="13" name="Freeform 12">
              <a:extLst>
                <a:ext uri="{FF2B5EF4-FFF2-40B4-BE49-F238E27FC236}">
                  <a16:creationId xmlns:a16="http://schemas.microsoft.com/office/drawing/2014/main" id="{6A6390A9-A055-9E47-9173-517A671C2F6D}"/>
                </a:ext>
              </a:extLst>
            </p:cNvPr>
            <p:cNvSpPr/>
            <p:nvPr/>
          </p:nvSpPr>
          <p:spPr>
            <a:xfrm>
              <a:off x="7390079"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4" name="TextBox 13">
              <a:extLst>
                <a:ext uri="{FF2B5EF4-FFF2-40B4-BE49-F238E27FC236}">
                  <a16:creationId xmlns:a16="http://schemas.microsoft.com/office/drawing/2014/main" id="{39150A96-063F-B340-BA06-F58656035AA0}"/>
                </a:ext>
              </a:extLst>
            </p:cNvPr>
            <p:cNvSpPr txBox="1"/>
            <p:nvPr/>
          </p:nvSpPr>
          <p:spPr>
            <a:xfrm>
              <a:off x="7236603" y="5920340"/>
              <a:ext cx="2392199"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Position evaluator</a:t>
              </a:r>
            </a:p>
          </p:txBody>
        </p:sp>
      </p:grpSp>
      <p:grpSp>
        <p:nvGrpSpPr>
          <p:cNvPr id="15" name="Group 14">
            <a:extLst>
              <a:ext uri="{FF2B5EF4-FFF2-40B4-BE49-F238E27FC236}">
                <a16:creationId xmlns:a16="http://schemas.microsoft.com/office/drawing/2014/main" id="{E321358F-E01D-3E4F-8FD7-B52F0A952766}"/>
              </a:ext>
            </a:extLst>
          </p:cNvPr>
          <p:cNvGrpSpPr/>
          <p:nvPr/>
        </p:nvGrpSpPr>
        <p:grpSpPr>
          <a:xfrm>
            <a:off x="8886847" y="5255819"/>
            <a:ext cx="2169249" cy="1022110"/>
            <a:chOff x="9797492" y="5796000"/>
            <a:chExt cx="2375525" cy="1127160"/>
          </a:xfrm>
        </p:grpSpPr>
        <p:sp>
          <p:nvSpPr>
            <p:cNvPr id="16" name="Freeform 15">
              <a:extLst>
                <a:ext uri="{FF2B5EF4-FFF2-40B4-BE49-F238E27FC236}">
                  <a16:creationId xmlns:a16="http://schemas.microsoft.com/office/drawing/2014/main" id="{26D813BD-F14D-2E41-8024-50F653FC542C}"/>
                </a:ext>
              </a:extLst>
            </p:cNvPr>
            <p:cNvSpPr/>
            <p:nvPr/>
          </p:nvSpPr>
          <p:spPr>
            <a:xfrm>
              <a:off x="9935640"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7" name="TextBox 16">
              <a:extLst>
                <a:ext uri="{FF2B5EF4-FFF2-40B4-BE49-F238E27FC236}">
                  <a16:creationId xmlns:a16="http://schemas.microsoft.com/office/drawing/2014/main" id="{A5DD6286-7E52-874E-9301-5ECF13D57C11}"/>
                </a:ext>
              </a:extLst>
            </p:cNvPr>
            <p:cNvSpPr txBox="1"/>
            <p:nvPr/>
          </p:nvSpPr>
          <p:spPr>
            <a:xfrm>
              <a:off x="9797492" y="5936097"/>
              <a:ext cx="2375525"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Rule-based pruning</a:t>
              </a:r>
            </a:p>
          </p:txBody>
        </p:sp>
      </p:grpSp>
      <p:sp>
        <p:nvSpPr>
          <p:cNvPr id="18" name="Freeform 17">
            <a:extLst>
              <a:ext uri="{FF2B5EF4-FFF2-40B4-BE49-F238E27FC236}">
                <a16:creationId xmlns:a16="http://schemas.microsoft.com/office/drawing/2014/main" id="{623DF88F-A777-B747-A7C0-B8D3CABB65EA}"/>
              </a:ext>
            </a:extLst>
          </p:cNvPr>
          <p:cNvSpPr/>
          <p:nvPr/>
        </p:nvSpPr>
        <p:spPr>
          <a:xfrm>
            <a:off x="5876443" y="5472580"/>
            <a:ext cx="758340" cy="248427"/>
          </a:xfrm>
          <a:custGeom>
            <a:avLst/>
            <a:gdLst/>
            <a:ahLst/>
            <a:cxnLst>
              <a:cxn ang="3cd4">
                <a:pos x="hc" y="t"/>
              </a:cxn>
              <a:cxn ang="cd2">
                <a:pos x="l" y="vc"/>
              </a:cxn>
              <a:cxn ang="cd4">
                <a:pos x="hc" y="b"/>
              </a:cxn>
              <a:cxn ang="0">
                <a:pos x="r" y="vc"/>
              </a:cxn>
            </a:cxnLst>
            <a:rect l="l" t="t" r="r" b="b"/>
            <a:pathLst>
              <a:path w="2324" h="762" fill="none">
                <a:moveTo>
                  <a:pt x="0" y="0"/>
                </a:moveTo>
                <a:lnTo>
                  <a:pt x="2324" y="76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19" name="Freeform 18">
            <a:extLst>
              <a:ext uri="{FF2B5EF4-FFF2-40B4-BE49-F238E27FC236}">
                <a16:creationId xmlns:a16="http://schemas.microsoft.com/office/drawing/2014/main" id="{F7E7BA0D-0E0F-1C4A-AFB6-82148B70D2B1}"/>
              </a:ext>
            </a:extLst>
          </p:cNvPr>
          <p:cNvSpPr/>
          <p:nvPr/>
        </p:nvSpPr>
        <p:spPr>
          <a:xfrm>
            <a:off x="8972480" y="4579744"/>
            <a:ext cx="497181" cy="580099"/>
          </a:xfrm>
          <a:custGeom>
            <a:avLst/>
            <a:gdLst/>
            <a:ahLst/>
            <a:cxnLst>
              <a:cxn ang="3cd4">
                <a:pos x="hc" y="t"/>
              </a:cxn>
              <a:cxn ang="cd2">
                <a:pos x="l" y="vc"/>
              </a:cxn>
              <a:cxn ang="cd4">
                <a:pos x="hc" y="b"/>
              </a:cxn>
              <a:cxn ang="0">
                <a:pos x="r" y="vc"/>
              </a:cxn>
            </a:cxnLst>
            <a:rect l="l" t="t" r="r" b="b"/>
            <a:pathLst>
              <a:path w="1524" h="1778" fill="none">
                <a:moveTo>
                  <a:pt x="0" y="0"/>
                </a:moveTo>
                <a:lnTo>
                  <a:pt x="1524" y="1778"/>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0" name="Freeform 19">
            <a:extLst>
              <a:ext uri="{FF2B5EF4-FFF2-40B4-BE49-F238E27FC236}">
                <a16:creationId xmlns:a16="http://schemas.microsoft.com/office/drawing/2014/main" id="{BC4EE697-E72C-6244-815D-6843891D7075}"/>
              </a:ext>
            </a:extLst>
          </p:cNvPr>
          <p:cNvSpPr/>
          <p:nvPr/>
        </p:nvSpPr>
        <p:spPr>
          <a:xfrm>
            <a:off x="9823858" y="4016621"/>
            <a:ext cx="580099" cy="0"/>
          </a:xfrm>
          <a:custGeom>
            <a:avLst/>
            <a:gdLst/>
            <a:ahLst/>
            <a:cxnLst>
              <a:cxn ang="3cd4">
                <a:pos x="hc" y="t"/>
              </a:cxn>
              <a:cxn ang="cd2">
                <a:pos x="l" y="vc"/>
              </a:cxn>
              <a:cxn ang="cd4">
                <a:pos x="hc" y="b"/>
              </a:cxn>
              <a:cxn ang="0">
                <a:pos x="r" y="vc"/>
              </a:cxn>
            </a:cxnLst>
            <a:rect l="l" t="t" r="r" b="b"/>
            <a:pathLst>
              <a:path w="1778" fill="none">
                <a:moveTo>
                  <a:pt x="0" y="0"/>
                </a:moveTo>
                <a:lnTo>
                  <a:pt x="1778"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2" name="TextBox 21">
            <a:extLst>
              <a:ext uri="{FF2B5EF4-FFF2-40B4-BE49-F238E27FC236}">
                <a16:creationId xmlns:a16="http://schemas.microsoft.com/office/drawing/2014/main" id="{CCA45113-B9C1-E441-94F7-115EA3CC17A7}"/>
              </a:ext>
            </a:extLst>
          </p:cNvPr>
          <p:cNvSpPr txBox="1"/>
          <p:nvPr/>
        </p:nvSpPr>
        <p:spPr>
          <a:xfrm>
            <a:off x="5382527" y="1975992"/>
            <a:ext cx="3246495"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What is red's next move?</a:t>
            </a:r>
          </a:p>
        </p:txBody>
      </p:sp>
      <p:pic>
        <p:nvPicPr>
          <p:cNvPr id="23" name="Picture 22" descr="A picture containing checker&#10;&#10;Description automatically generated">
            <a:extLst>
              <a:ext uri="{FF2B5EF4-FFF2-40B4-BE49-F238E27FC236}">
                <a16:creationId xmlns:a16="http://schemas.microsoft.com/office/drawing/2014/main" id="{BC45F686-E521-4251-A6AD-43AA5406B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530" y="1223230"/>
            <a:ext cx="3443515" cy="2330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B875E-BBD2-4403-8680-33DD58FFF195}"/>
              </a:ext>
            </a:extLst>
          </p:cNvPr>
          <p:cNvSpPr>
            <a:spLocks noGrp="1"/>
          </p:cNvSpPr>
          <p:nvPr>
            <p:ph type="title"/>
          </p:nvPr>
        </p:nvSpPr>
        <p:spPr>
          <a:xfrm>
            <a:off x="0" y="365127"/>
            <a:ext cx="12191999" cy="827416"/>
          </a:xfrm>
        </p:spPr>
        <p:txBody>
          <a:bodyPr>
            <a:normAutofit/>
          </a:bodyPr>
          <a:lstStyle/>
          <a:p>
            <a:pPr algn="ctr"/>
            <a:r>
              <a:rPr lang="en-US" sz="4400" dirty="0">
                <a:solidFill>
                  <a:schemeClr val="tx1">
                    <a:lumMod val="75000"/>
                    <a:lumOff val="25000"/>
                  </a:schemeClr>
                </a:solidFill>
                <a:latin typeface="Palatino Linotype" panose="02040502050505030304" pitchFamily="18" charset="0"/>
                <a:cs typeface="Segoe UI Light" panose="020B0502040204020203" pitchFamily="34" charset="0"/>
              </a:rPr>
              <a:t>Top-Down (Summary)</a:t>
            </a:r>
          </a:p>
        </p:txBody>
      </p:sp>
      <p:pic>
        <p:nvPicPr>
          <p:cNvPr id="6" name="Picture 5">
            <a:extLst>
              <a:ext uri="{FF2B5EF4-FFF2-40B4-BE49-F238E27FC236}">
                <a16:creationId xmlns:a16="http://schemas.microsoft.com/office/drawing/2014/main" id="{941E93FE-E700-4DC0-B044-E8AA2293CCF2}"/>
              </a:ext>
            </a:extLst>
          </p:cNvPr>
          <p:cNvPicPr>
            <a:picLocks noChangeAspect="1"/>
          </p:cNvPicPr>
          <p:nvPr/>
        </p:nvPicPr>
        <p:blipFill>
          <a:blip r:embed="rId3">
            <a:lum/>
            <a:alphaModFix/>
          </a:blip>
          <a:srcRect/>
          <a:stretch>
            <a:fillRect/>
          </a:stretch>
        </p:blipFill>
        <p:spPr>
          <a:xfrm>
            <a:off x="2143257" y="2534845"/>
            <a:ext cx="1990029" cy="2588410"/>
          </a:xfrm>
          <a:prstGeom prst="rect">
            <a:avLst/>
          </a:prstGeom>
          <a:noFill/>
          <a:ln>
            <a:noFill/>
          </a:ln>
          <a:effectLst>
            <a:outerShdw blurRad="50800" dist="38100" dir="2700000" algn="tl" rotWithShape="0">
              <a:prstClr val="black">
                <a:alpha val="40000"/>
              </a:prstClr>
            </a:outerShdw>
          </a:effectLst>
        </p:spPr>
      </p:pic>
      <p:pic>
        <p:nvPicPr>
          <p:cNvPr id="4" name="Picture 3" descr="A picture containing checker&#10;&#10;Description automatically generated">
            <a:extLst>
              <a:ext uri="{FF2B5EF4-FFF2-40B4-BE49-F238E27FC236}">
                <a16:creationId xmlns:a16="http://schemas.microsoft.com/office/drawing/2014/main" id="{81F06E06-FF98-412A-84ED-6623A2520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1678" y="2635328"/>
            <a:ext cx="3443515" cy="2330764"/>
          </a:xfrm>
          <a:prstGeom prst="rect">
            <a:avLst/>
          </a:prstGeom>
        </p:spPr>
      </p:pic>
    </p:spTree>
    <p:extLst>
      <p:ext uri="{BB962C8B-B14F-4D97-AF65-F5344CB8AC3E}">
        <p14:creationId xmlns:p14="http://schemas.microsoft.com/office/powerpoint/2010/main" val="693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FD9D9114-0226-4219-85FF-55B09BB4B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813" y="1985365"/>
            <a:ext cx="2014374" cy="2887269"/>
          </a:xfrm>
          <a:prstGeom prst="rect">
            <a:avLst/>
          </a:prstGeom>
        </p:spPr>
      </p:pic>
      <p:sp>
        <p:nvSpPr>
          <p:cNvPr id="4" name="TextBox 3">
            <a:extLst>
              <a:ext uri="{FF2B5EF4-FFF2-40B4-BE49-F238E27FC236}">
                <a16:creationId xmlns:a16="http://schemas.microsoft.com/office/drawing/2014/main" id="{4F3870DD-B006-49C1-B275-5CC7D9F3D9A8}"/>
              </a:ext>
            </a:extLst>
          </p:cNvPr>
          <p:cNvSpPr txBox="1"/>
          <p:nvPr/>
        </p:nvSpPr>
        <p:spPr>
          <a:xfrm>
            <a:off x="5313808" y="4226413"/>
            <a:ext cx="1476686" cy="461665"/>
          </a:xfrm>
          <a:prstGeom prst="rect">
            <a:avLst/>
          </a:prstGeom>
          <a:noFill/>
        </p:spPr>
        <p:txBody>
          <a:bodyPr wrap="none" rtlCol="0">
            <a:spAutoFit/>
          </a:bodyPr>
          <a:lstStyle/>
          <a:p>
            <a:r>
              <a:rPr lang="en-US" sz="2400" b="1" dirty="0">
                <a:latin typeface="Bradley Hand ITC" panose="03070402050302030203" pitchFamily="66" charset="0"/>
              </a:rPr>
              <a:t>bottom-up</a:t>
            </a:r>
          </a:p>
        </p:txBody>
      </p:sp>
    </p:spTree>
    <p:extLst>
      <p:ext uri="{BB962C8B-B14F-4D97-AF65-F5344CB8AC3E}">
        <p14:creationId xmlns:p14="http://schemas.microsoft.com/office/powerpoint/2010/main" val="3185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3858093"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7858417"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3">
            <a:lum/>
            <a:alphaModFix/>
          </a:blip>
          <a:srcRect/>
          <a:stretch>
            <a:fillRect/>
          </a:stretch>
        </p:blipFill>
        <p:spPr>
          <a:xfrm>
            <a:off x="400830" y="2501347"/>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8368229" y="3593749"/>
            <a:ext cx="513375"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mj-lt"/>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26007"/>
            <a:chOff x="5852517" y="176072"/>
            <a:chExt cx="2011320" cy="1793124"/>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3">
              <a:lum/>
              <a:alphaModFix/>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8552</TotalTime>
  <Words>1722</Words>
  <Application>Microsoft Office PowerPoint</Application>
  <PresentationFormat>Widescreen</PresentationFormat>
  <Paragraphs>142</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Bradley Hand ITC</vt:lpstr>
      <vt:lpstr>Calibri</vt:lpstr>
      <vt:lpstr>Calibri Light</vt:lpstr>
      <vt:lpstr>Courier New</vt:lpstr>
      <vt:lpstr>inherit</vt:lpstr>
      <vt:lpstr>Liberation Sans</vt:lpstr>
      <vt:lpstr>Noto serif</vt:lpstr>
      <vt:lpstr>Palatino Linotype</vt:lpstr>
      <vt:lpstr>StarSymbol</vt:lpstr>
      <vt:lpstr>Office Theme</vt:lpstr>
      <vt:lpstr>What is AI?</vt:lpstr>
      <vt:lpstr>PowerPoint Presentation</vt:lpstr>
      <vt:lpstr>PowerPoint Presentation</vt:lpstr>
      <vt:lpstr>PowerPoint Presentation</vt:lpstr>
      <vt:lpstr>PowerPoint Presentation</vt:lpstr>
      <vt:lpstr>PowerPoint Presentation</vt:lpstr>
      <vt:lpstr>Top-Down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894</cp:revision>
  <dcterms:created xsi:type="dcterms:W3CDTF">2020-06-14T19:48:25Z</dcterms:created>
  <dcterms:modified xsi:type="dcterms:W3CDTF">2021-08-17T20:02:02Z</dcterms:modified>
</cp:coreProperties>
</file>